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498" r:id="rId4"/>
    <p:sldId id="384" r:id="rId5"/>
    <p:sldId id="302" r:id="rId6"/>
    <p:sldId id="395" r:id="rId7"/>
    <p:sldId id="495" r:id="rId8"/>
    <p:sldId id="389" r:id="rId9"/>
    <p:sldId id="394" r:id="rId10"/>
    <p:sldId id="397" r:id="rId11"/>
    <p:sldId id="398" r:id="rId12"/>
    <p:sldId id="401" r:id="rId13"/>
    <p:sldId id="400" r:id="rId14"/>
    <p:sldId id="399" r:id="rId15"/>
    <p:sldId id="403" r:id="rId16"/>
    <p:sldId id="405" r:id="rId17"/>
    <p:sldId id="406" r:id="rId18"/>
    <p:sldId id="497" r:id="rId19"/>
    <p:sldId id="410" r:id="rId20"/>
    <p:sldId id="408" r:id="rId21"/>
    <p:sldId id="411" r:id="rId22"/>
    <p:sldId id="418" r:id="rId23"/>
    <p:sldId id="414" r:id="rId24"/>
    <p:sldId id="485" r:id="rId25"/>
    <p:sldId id="472" r:id="rId26"/>
    <p:sldId id="505" r:id="rId27"/>
    <p:sldId id="466" r:id="rId28"/>
    <p:sldId id="468" r:id="rId29"/>
    <p:sldId id="467" r:id="rId30"/>
    <p:sldId id="473" r:id="rId31"/>
    <p:sldId id="490" r:id="rId32"/>
    <p:sldId id="499" r:id="rId33"/>
    <p:sldId id="456" r:id="rId34"/>
    <p:sldId id="457" r:id="rId35"/>
    <p:sldId id="461" r:id="rId36"/>
    <p:sldId id="500" r:id="rId37"/>
    <p:sldId id="506" r:id="rId38"/>
    <p:sldId id="507" r:id="rId39"/>
    <p:sldId id="508" r:id="rId40"/>
    <p:sldId id="509" r:id="rId41"/>
    <p:sldId id="510" r:id="rId42"/>
    <p:sldId id="511" r:id="rId43"/>
    <p:sldId id="512" r:id="rId44"/>
    <p:sldId id="513" r:id="rId45"/>
    <p:sldId id="514" r:id="rId46"/>
    <p:sldId id="515" r:id="rId47"/>
    <p:sldId id="516" r:id="rId48"/>
    <p:sldId id="517" r:id="rId49"/>
    <p:sldId id="518" r:id="rId50"/>
    <p:sldId id="519" r:id="rId51"/>
    <p:sldId id="520" r:id="rId52"/>
    <p:sldId id="521" r:id="rId53"/>
    <p:sldId id="522" r:id="rId54"/>
    <p:sldId id="459" r:id="rId55"/>
    <p:sldId id="504" r:id="rId56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FFFF"/>
    <a:srgbClr val="FFFF00"/>
    <a:srgbClr val="FF6600"/>
    <a:srgbClr val="00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959" autoAdjust="0"/>
    <p:restoredTop sz="94695" autoAdjust="0"/>
  </p:normalViewPr>
  <p:slideViewPr>
    <p:cSldViewPr>
      <p:cViewPr varScale="1">
        <p:scale>
          <a:sx n="73" d="100"/>
          <a:sy n="73" d="100"/>
        </p:scale>
        <p:origin x="37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D5EA8-8C3D-4CBA-B6F3-D7857C17C9A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496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38395-AA33-41D0-BB1D-FABB859CB97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60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1D7EB-0CCD-401D-867D-84A9C450740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870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CE8C3-87E2-4390-9108-B1AAD88B502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040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8312B-2F59-4B6D-A6DF-B7EA17CBFF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936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8A7FB-79EB-4DDD-B827-CBB6F033A65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510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6A3F4-C77C-4708-BE9C-8683B429ACF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703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39F51-F1B4-4278-A9E8-6C52C274E0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948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FA1C9-7515-4E14-A77B-8B839B803A9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5405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468CA-1BEC-488F-A742-33545F589F8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205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B98F0-E48E-4502-82C6-F6E25C191FE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710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2B30B87-4CBB-4B5F-AB63-AA379644CF0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mailto:dick.passchier@ijshockeynederland.n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16832"/>
            <a:ext cx="7772400" cy="2306638"/>
          </a:xfrm>
        </p:spPr>
        <p:txBody>
          <a:bodyPr anchor="ctr"/>
          <a:lstStyle/>
          <a:p>
            <a:pPr eaLnBrk="1" hangingPunct="1"/>
            <a:r>
              <a:rPr lang="nl-NL" altLang="nl-NL" sz="7000" b="1" i="1" dirty="0">
                <a:solidFill>
                  <a:schemeClr val="bg1"/>
                </a:solidFill>
              </a:rPr>
              <a:t>CURSUS</a:t>
            </a:r>
            <a:br>
              <a:rPr lang="nl-NL" altLang="nl-NL" sz="7000" b="1" dirty="0">
                <a:solidFill>
                  <a:schemeClr val="bg1"/>
                </a:solidFill>
              </a:rPr>
            </a:br>
            <a:r>
              <a:rPr lang="nl-NL" altLang="nl-NL" sz="7000" b="1" i="1" dirty="0">
                <a:solidFill>
                  <a:schemeClr val="bg1"/>
                </a:solidFill>
              </a:rPr>
              <a:t>BENCH</a:t>
            </a:r>
            <a:r>
              <a:rPr lang="nl-NL" altLang="nl-NL" sz="7000" b="1" dirty="0">
                <a:solidFill>
                  <a:schemeClr val="bg1"/>
                </a:solidFill>
              </a:rPr>
              <a:t> </a:t>
            </a:r>
            <a:r>
              <a:rPr lang="nl-NL" altLang="nl-NL" sz="7000" b="1" i="1" dirty="0">
                <a:solidFill>
                  <a:schemeClr val="bg1"/>
                </a:solidFill>
              </a:rPr>
              <a:t>OFFICIAL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581128"/>
            <a:ext cx="8424862" cy="1439863"/>
          </a:xfrm>
        </p:spPr>
        <p:txBody>
          <a:bodyPr/>
          <a:lstStyle/>
          <a:p>
            <a:pPr eaLnBrk="1" hangingPunct="1"/>
            <a:r>
              <a:rPr lang="nl-NL" altLang="nl-NL" sz="4000" b="1" dirty="0">
                <a:solidFill>
                  <a:schemeClr val="bg1"/>
                </a:solidFill>
              </a:rPr>
              <a:t>versie sept. 2022</a:t>
            </a:r>
          </a:p>
          <a:p>
            <a:pPr eaLnBrk="1" hangingPunct="1"/>
            <a:endParaRPr lang="nl-NL" altLang="nl-NL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algn="ctr" eaLnBrk="1" hangingPunct="1">
              <a:buNone/>
            </a:pPr>
            <a:r>
              <a:rPr lang="nl-NL" altLang="nl-NL" b="1" dirty="0">
                <a:solidFill>
                  <a:srgbClr val="FFFF00"/>
                </a:solidFill>
              </a:rPr>
              <a:t>OMROEPEN MEDEDELINGEN</a:t>
            </a:r>
          </a:p>
          <a:p>
            <a:pPr algn="ctr" eaLnBrk="1" hangingPunct="1">
              <a:buFontTx/>
              <a:buNone/>
            </a:pPr>
            <a:endParaRPr lang="nl-NL" altLang="nl-NL" sz="800" b="1" dirty="0">
              <a:solidFill>
                <a:srgbClr val="FFFF00"/>
              </a:solidFill>
            </a:endParaRPr>
          </a:p>
          <a:p>
            <a:pPr eaLnBrk="1" hangingPunct="1"/>
            <a:r>
              <a:rPr lang="nl-NL" altLang="nl-NL" sz="2800" u="sng" dirty="0">
                <a:solidFill>
                  <a:schemeClr val="bg1"/>
                </a:solidFill>
              </a:rPr>
              <a:t>Time Out</a:t>
            </a:r>
            <a:r>
              <a:rPr lang="nl-NL" altLang="nl-NL" u="sng" dirty="0">
                <a:solidFill>
                  <a:schemeClr val="bg1"/>
                </a:solidFill>
              </a:rPr>
              <a:t> </a:t>
            </a:r>
            <a:r>
              <a:rPr lang="nl-NL" altLang="nl-NL" sz="2400" u="sng" dirty="0">
                <a:solidFill>
                  <a:schemeClr val="bg1"/>
                </a:solidFill>
              </a:rPr>
              <a:t>(</a:t>
            </a:r>
            <a:r>
              <a:rPr lang="nl-NL" altLang="nl-NL" sz="2400" u="sng" dirty="0" err="1">
                <a:solidFill>
                  <a:schemeClr val="bg1"/>
                </a:solidFill>
              </a:rPr>
              <a:t>Ere-Divisie</a:t>
            </a:r>
            <a:r>
              <a:rPr lang="nl-NL" altLang="nl-NL" sz="2400" u="sng" dirty="0">
                <a:solidFill>
                  <a:schemeClr val="bg1"/>
                </a:solidFill>
              </a:rPr>
              <a:t>):</a:t>
            </a:r>
            <a:endParaRPr lang="nl-NL" altLang="nl-NL" u="sng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Welk team heeft een Time Out aangevraagd.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De tijd waarop de Time Out wordt aangevraagd.</a:t>
            </a:r>
          </a:p>
          <a:p>
            <a:pPr eaLnBrk="1" hangingPunct="1">
              <a:buFontTx/>
              <a:buNone/>
            </a:pPr>
            <a:endParaRPr lang="nl-NL" altLang="nl-NL" sz="24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 </a:t>
            </a:r>
            <a:r>
              <a:rPr lang="nl-NL" altLang="nl-NL" sz="2800" dirty="0">
                <a:solidFill>
                  <a:schemeClr val="bg1"/>
                </a:solidFill>
              </a:rPr>
              <a:t>Voorbeeld:</a:t>
            </a:r>
          </a:p>
          <a:p>
            <a:pPr eaLnBrk="1" hangingPunct="1">
              <a:buFontTx/>
              <a:buNone/>
            </a:pPr>
            <a:r>
              <a:rPr lang="nl-NL" altLang="nl-NL" sz="2800" i="1" dirty="0">
                <a:solidFill>
                  <a:schemeClr val="bg1"/>
                </a:solidFill>
              </a:rPr>
              <a:t>	‘Time Out Team A, tijd 55:31’.</a:t>
            </a:r>
            <a:r>
              <a:rPr lang="nl-NL" altLang="nl-NL" sz="2400" dirty="0">
                <a:solidFill>
                  <a:schemeClr val="bg1"/>
                </a:solidFill>
              </a:rPr>
              <a:t> 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algn="ctr" eaLnBrk="1" hangingPunct="1">
              <a:buNone/>
            </a:pPr>
            <a:r>
              <a:rPr lang="nl-NL" altLang="nl-NL" b="1" dirty="0">
                <a:solidFill>
                  <a:srgbClr val="FFFF00"/>
                </a:solidFill>
              </a:rPr>
              <a:t>OMROEPEN MEDEDELINGEN</a:t>
            </a:r>
          </a:p>
          <a:p>
            <a:pPr algn="ctr" eaLnBrk="1" hangingPunct="1">
              <a:buFontTx/>
              <a:buNone/>
            </a:pPr>
            <a:endParaRPr lang="nl-NL" altLang="nl-NL" sz="800" b="1" dirty="0">
              <a:solidFill>
                <a:srgbClr val="FFFF00"/>
              </a:solidFill>
            </a:endParaRPr>
          </a:p>
          <a:p>
            <a:pPr eaLnBrk="1" hangingPunct="1"/>
            <a:r>
              <a:rPr lang="nl-NL" altLang="nl-NL" sz="2800" u="sng" dirty="0">
                <a:solidFill>
                  <a:schemeClr val="bg1"/>
                </a:solidFill>
              </a:rPr>
              <a:t>Laatste minuut / laatste 2 minuten: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Laatste minuut in de 1e en 2e periode.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Laatste 2 minuten in de 3e periode en Overtime.</a:t>
            </a:r>
          </a:p>
          <a:p>
            <a:pPr eaLnBrk="1" hangingPunct="1">
              <a:buFontTx/>
              <a:buNone/>
            </a:pPr>
            <a:endParaRPr lang="nl-NL" altLang="nl-NL" sz="8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Voorbeelden:</a:t>
            </a:r>
          </a:p>
          <a:p>
            <a:pPr eaLnBrk="1" hangingPunct="1">
              <a:buFontTx/>
              <a:buNone/>
            </a:pPr>
            <a:r>
              <a:rPr lang="nl-NL" altLang="nl-NL" sz="2400" i="1" dirty="0">
                <a:solidFill>
                  <a:schemeClr val="bg1"/>
                </a:solidFill>
              </a:rPr>
              <a:t>	‘Laatste minuut 1e periode’.</a:t>
            </a:r>
          </a:p>
          <a:p>
            <a:pPr eaLnBrk="1" hangingPunct="1">
              <a:buFontTx/>
              <a:buNone/>
            </a:pPr>
            <a:r>
              <a:rPr lang="nl-NL" altLang="nl-NL" sz="2400" i="1" dirty="0">
                <a:solidFill>
                  <a:schemeClr val="bg1"/>
                </a:solidFill>
              </a:rPr>
              <a:t>	‘De laatste 2 minuten van de wedstrijd zijn ingegaan’.       </a:t>
            </a:r>
          </a:p>
          <a:p>
            <a:pPr eaLnBrk="1" hangingPunct="1">
              <a:buFontTx/>
              <a:buNone/>
            </a:pPr>
            <a:r>
              <a:rPr lang="nl-NL" altLang="nl-NL" sz="2400" i="1" dirty="0">
                <a:solidFill>
                  <a:schemeClr val="bg1"/>
                </a:solidFill>
              </a:rPr>
              <a:t>	</a:t>
            </a:r>
            <a:r>
              <a:rPr lang="nl-NL" altLang="nl-NL" sz="2400" b="1" dirty="0">
                <a:solidFill>
                  <a:schemeClr val="bg1"/>
                </a:solidFill>
              </a:rPr>
              <a:t>LET OP!  In </a:t>
            </a:r>
            <a:r>
              <a:rPr lang="nl-NL" altLang="nl-NL" sz="2400" dirty="0" err="1">
                <a:solidFill>
                  <a:schemeClr val="bg1"/>
                </a:solidFill>
              </a:rPr>
              <a:t>Ere-Divisie</a:t>
            </a:r>
            <a:r>
              <a:rPr lang="nl-NL" altLang="nl-NL" sz="2400" dirty="0">
                <a:solidFill>
                  <a:schemeClr val="bg1"/>
                </a:solidFill>
              </a:rPr>
              <a:t>: ‘</a:t>
            </a:r>
            <a:r>
              <a:rPr lang="nl-NL" altLang="nl-NL" sz="2400" i="1" dirty="0">
                <a:solidFill>
                  <a:schemeClr val="bg1"/>
                </a:solidFill>
              </a:rPr>
              <a:t>van de 3e periode’. </a:t>
            </a:r>
            <a:r>
              <a:rPr lang="nl-NL" altLang="nl-NL" sz="2400" dirty="0">
                <a:solidFill>
                  <a:schemeClr val="bg1"/>
                </a:solidFill>
              </a:rPr>
              <a:t> 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1831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nl-NL" altLang="nl-NL" b="1" dirty="0">
                <a:solidFill>
                  <a:srgbClr val="FFFF00"/>
                </a:solidFill>
              </a:rPr>
              <a:t>OMROEPEN MEDEDELINGEN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nl-NL" altLang="nl-NL" sz="800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nl-NL" altLang="nl-NL" sz="2800" u="sng" dirty="0" err="1">
                <a:solidFill>
                  <a:schemeClr val="bg1"/>
                </a:solidFill>
              </a:rPr>
              <a:t>Overtime</a:t>
            </a:r>
            <a:r>
              <a:rPr lang="nl-NL" altLang="nl-NL" u="sng" dirty="0">
                <a:solidFill>
                  <a:schemeClr val="bg1"/>
                </a:solidFill>
              </a:rPr>
              <a:t> </a:t>
            </a:r>
            <a:r>
              <a:rPr lang="nl-NL" altLang="nl-NL" sz="2400" u="sng" dirty="0">
                <a:solidFill>
                  <a:schemeClr val="bg1"/>
                </a:solidFill>
              </a:rPr>
              <a:t>(</a:t>
            </a:r>
            <a:r>
              <a:rPr lang="nl-NL" altLang="nl-NL" sz="2400" u="sng" dirty="0" err="1">
                <a:solidFill>
                  <a:schemeClr val="bg1"/>
                </a:solidFill>
              </a:rPr>
              <a:t>Ere-Divisie</a:t>
            </a:r>
            <a:r>
              <a:rPr lang="nl-NL" altLang="nl-NL" sz="2400" u="sng" dirty="0">
                <a:solidFill>
                  <a:schemeClr val="bg1"/>
                </a:solidFill>
              </a:rPr>
              <a:t>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Tekst bijlage 3, punt 8 handleiding.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Hoe lang de pauze duurt (3 minuten).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Hoe lang de verlenging duurt ( maximaal 5 minuten).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Wat het begrip </a:t>
            </a:r>
            <a:r>
              <a:rPr lang="nl-NL" altLang="nl-NL" sz="2400" dirty="0" err="1">
                <a:solidFill>
                  <a:schemeClr val="bg1"/>
                </a:solidFill>
              </a:rPr>
              <a:t>sudden</a:t>
            </a:r>
            <a:r>
              <a:rPr lang="nl-NL" altLang="nl-NL" sz="2400" dirty="0">
                <a:solidFill>
                  <a:schemeClr val="bg1"/>
                </a:solidFill>
              </a:rPr>
              <a:t> </a:t>
            </a:r>
            <a:r>
              <a:rPr lang="nl-NL" altLang="nl-NL" sz="2400" dirty="0" err="1">
                <a:solidFill>
                  <a:schemeClr val="bg1"/>
                </a:solidFill>
              </a:rPr>
              <a:t>victory</a:t>
            </a:r>
            <a:r>
              <a:rPr lang="nl-NL" altLang="nl-NL" sz="2400" dirty="0">
                <a:solidFill>
                  <a:schemeClr val="bg1"/>
                </a:solidFill>
              </a:rPr>
              <a:t> inhoudt.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Teams spelen 3 tegen 3, in plaats van 5 tegen 5.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Wanneer niet gescoord wordt, Penalty Shots volgen.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363272" cy="5183187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nl-NL" altLang="nl-NL" b="1" dirty="0">
                <a:solidFill>
                  <a:srgbClr val="FFFF00"/>
                </a:solidFill>
              </a:rPr>
              <a:t>OMROEPEN MEDEDELINGEN</a:t>
            </a:r>
          </a:p>
          <a:p>
            <a:pPr eaLnBrk="1" hangingPunct="1"/>
            <a:endParaRPr lang="nl-NL" altLang="nl-NL" sz="2800" dirty="0">
              <a:solidFill>
                <a:schemeClr val="bg1"/>
              </a:solidFill>
            </a:endParaRPr>
          </a:p>
          <a:p>
            <a:pPr eaLnBrk="1" hangingPunct="1"/>
            <a:r>
              <a:rPr lang="nl-NL" altLang="nl-NL" sz="2800" u="sng" dirty="0">
                <a:solidFill>
                  <a:schemeClr val="bg1"/>
                </a:solidFill>
              </a:rPr>
              <a:t>Beslissende Penalty Shots</a:t>
            </a:r>
            <a:r>
              <a:rPr lang="nl-NL" altLang="nl-NL" u="sng" dirty="0">
                <a:solidFill>
                  <a:schemeClr val="bg1"/>
                </a:solidFill>
              </a:rPr>
              <a:t> </a:t>
            </a:r>
            <a:r>
              <a:rPr lang="nl-NL" altLang="nl-NL" sz="2400" u="sng" dirty="0">
                <a:solidFill>
                  <a:schemeClr val="bg1"/>
                </a:solidFill>
              </a:rPr>
              <a:t>(</a:t>
            </a:r>
            <a:r>
              <a:rPr lang="nl-NL" altLang="nl-NL" sz="2400" u="sng" dirty="0" err="1">
                <a:solidFill>
                  <a:schemeClr val="bg1"/>
                </a:solidFill>
              </a:rPr>
              <a:t>Ere-Divisie</a:t>
            </a:r>
            <a:r>
              <a:rPr lang="nl-NL" altLang="nl-NL" sz="2400" u="sng" dirty="0">
                <a:solidFill>
                  <a:schemeClr val="bg1"/>
                </a:solidFill>
              </a:rPr>
              <a:t>):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Tekst bijlage 3, punt 9 handleiding.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Eerst een serie van 5 Penalty Shots per team.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Daarna per team om en om 1 Penalty Shot.</a:t>
            </a:r>
          </a:p>
          <a:p>
            <a:pPr eaLnBrk="1" hangingPunct="1">
              <a:buFontTx/>
              <a:buNone/>
            </a:pPr>
            <a:endParaRPr lang="nl-NL" altLang="nl-NL" sz="24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nl-NL" altLang="nl-N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3300" b="1" dirty="0">
                <a:solidFill>
                  <a:srgbClr val="FFFF00"/>
                </a:solidFill>
              </a:rPr>
              <a:t>WERKZAAMHEDEN TIMEKEEPER</a:t>
            </a:r>
            <a:endParaRPr lang="nl-NL" altLang="nl-NL" sz="3300" dirty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nl-NL" altLang="nl-NL" sz="800" b="1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nl-NL" altLang="nl-NL" sz="2800" u="sng" dirty="0">
                <a:solidFill>
                  <a:schemeClr val="bg1"/>
                </a:solidFill>
              </a:rPr>
              <a:t>Bedienen klok (speeltijd):</a:t>
            </a:r>
          </a:p>
          <a:p>
            <a:pPr eaLnBrk="1" hangingPunct="1">
              <a:buFontTx/>
              <a:buChar char="-"/>
            </a:pPr>
            <a:r>
              <a:rPr lang="nl-NL" altLang="nl-NL" sz="2400" dirty="0">
                <a:solidFill>
                  <a:schemeClr val="bg1"/>
                </a:solidFill>
              </a:rPr>
              <a:t>Zuivere speeltijd.</a:t>
            </a:r>
          </a:p>
          <a:p>
            <a:pPr eaLnBrk="1" hangingPunct="1">
              <a:buFontTx/>
              <a:buChar char="-"/>
            </a:pPr>
            <a:r>
              <a:rPr lang="nl-NL" altLang="nl-NL" sz="2400" dirty="0">
                <a:solidFill>
                  <a:schemeClr val="bg1"/>
                </a:solidFill>
              </a:rPr>
              <a:t>Klok </a:t>
            </a:r>
            <a:r>
              <a:rPr lang="nl-NL" altLang="nl-NL" sz="2400" b="1" dirty="0">
                <a:solidFill>
                  <a:srgbClr val="00CC00"/>
                </a:solidFill>
              </a:rPr>
              <a:t>starten</a:t>
            </a:r>
            <a:r>
              <a:rPr lang="nl-NL" altLang="nl-NL" sz="2400" dirty="0">
                <a:solidFill>
                  <a:schemeClr val="bg1"/>
                </a:solidFill>
              </a:rPr>
              <a:t> wanneer de scheidsrechter of de linesman de puck tussen de gereedstaande spelers werpt.</a:t>
            </a:r>
          </a:p>
          <a:p>
            <a:pPr eaLnBrk="1" hangingPunct="1">
              <a:buFontTx/>
              <a:buChar char="-"/>
            </a:pPr>
            <a:r>
              <a:rPr lang="nl-NL" altLang="nl-NL" sz="2400" dirty="0">
                <a:solidFill>
                  <a:schemeClr val="bg1"/>
                </a:solidFill>
              </a:rPr>
              <a:t>Klok </a:t>
            </a:r>
            <a:r>
              <a:rPr lang="nl-NL" altLang="nl-NL" sz="2400" b="1" dirty="0">
                <a:solidFill>
                  <a:srgbClr val="FF3300"/>
                </a:solidFill>
              </a:rPr>
              <a:t>stoppen</a:t>
            </a:r>
            <a:r>
              <a:rPr lang="nl-NL" altLang="nl-NL" sz="2400" dirty="0">
                <a:solidFill>
                  <a:schemeClr val="bg1"/>
                </a:solidFill>
              </a:rPr>
              <a:t> wanneer de scheidsrechter of linesman affluit. </a:t>
            </a:r>
          </a:p>
          <a:p>
            <a:pPr eaLnBrk="1" hangingPunct="1">
              <a:buFontTx/>
              <a:buChar char="-"/>
            </a:pPr>
            <a:r>
              <a:rPr lang="nl-NL" altLang="nl-NL" sz="2400" dirty="0">
                <a:solidFill>
                  <a:schemeClr val="bg1"/>
                </a:solidFill>
              </a:rPr>
              <a:t>Tijdens het nemen van een Penalty Shot staat de klok stil.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3300" b="1" dirty="0">
                <a:solidFill>
                  <a:srgbClr val="FFFF00"/>
                </a:solidFill>
              </a:rPr>
              <a:t>WERKZAAMHEDEN TIMEKEEPER</a:t>
            </a:r>
            <a:endParaRPr lang="nl-NL" altLang="nl-NL" sz="3300" dirty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nl-NL" altLang="nl-NL" sz="800" b="1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nl-NL" altLang="nl-NL" sz="2800" u="sng" dirty="0">
                <a:solidFill>
                  <a:schemeClr val="bg1"/>
                </a:solidFill>
              </a:rPr>
              <a:t>Bedienen klok (straftijden):</a:t>
            </a:r>
          </a:p>
          <a:p>
            <a:pPr eaLnBrk="1" hangingPunct="1">
              <a:buFontTx/>
              <a:buChar char="-"/>
            </a:pPr>
            <a:r>
              <a:rPr lang="nl-NL" altLang="nl-NL" sz="2400" dirty="0">
                <a:solidFill>
                  <a:schemeClr val="bg1"/>
                </a:solidFill>
              </a:rPr>
              <a:t>Alleen teamstraffen.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Persoonlijke straffen komen </a:t>
            </a:r>
            <a:r>
              <a:rPr lang="nl-NL" altLang="nl-NL" sz="2400" u="sng" dirty="0">
                <a:solidFill>
                  <a:schemeClr val="bg1"/>
                </a:solidFill>
              </a:rPr>
              <a:t>niet</a:t>
            </a:r>
            <a:r>
              <a:rPr lang="nl-NL" altLang="nl-NL" sz="2400" dirty="0">
                <a:solidFill>
                  <a:schemeClr val="bg1"/>
                </a:solidFill>
              </a:rPr>
              <a:t> op de klok.</a:t>
            </a:r>
          </a:p>
          <a:p>
            <a:pPr eaLnBrk="1" hangingPunct="1">
              <a:buFontTx/>
              <a:buChar char="-"/>
            </a:pPr>
            <a:r>
              <a:rPr lang="nl-NL" altLang="nl-NL" sz="2400" dirty="0">
                <a:solidFill>
                  <a:schemeClr val="bg1"/>
                </a:solidFill>
              </a:rPr>
              <a:t>Nooit meer dan 2 teamstraffen gelijktijdig.</a:t>
            </a:r>
          </a:p>
          <a:p>
            <a:pPr eaLnBrk="1" hangingPunct="1">
              <a:buFontTx/>
              <a:buChar char="-"/>
            </a:pPr>
            <a:r>
              <a:rPr lang="nl-NL" altLang="nl-NL" sz="2400" dirty="0">
                <a:solidFill>
                  <a:schemeClr val="bg1"/>
                </a:solidFill>
              </a:rPr>
              <a:t>Straffen zo snel mogelijk op de klok, zodat teams kunnen zien met hoeveel spelers zij mogen spelen.</a:t>
            </a:r>
          </a:p>
          <a:p>
            <a:pPr eaLnBrk="1" hangingPunct="1">
              <a:buFontTx/>
              <a:buChar char="-"/>
            </a:pPr>
            <a:r>
              <a:rPr lang="nl-NL" altLang="nl-NL" sz="2400" dirty="0">
                <a:solidFill>
                  <a:schemeClr val="bg1"/>
                </a:solidFill>
              </a:rPr>
              <a:t>In sommige jeugdcompetities gelden andere </a:t>
            </a:r>
            <a:r>
              <a:rPr lang="nl-NL" altLang="nl-NL" sz="2400" dirty="0" err="1">
                <a:solidFill>
                  <a:schemeClr val="bg1"/>
                </a:solidFill>
              </a:rPr>
              <a:t>regels,zie</a:t>
            </a:r>
            <a:r>
              <a:rPr lang="nl-NL" altLang="nl-NL" sz="2400" dirty="0">
                <a:solidFill>
                  <a:schemeClr val="bg1"/>
                </a:solidFill>
              </a:rPr>
              <a:t> ‘Afwijkende regels in de jeugdcompetities’</a:t>
            </a:r>
          </a:p>
          <a:p>
            <a:pPr eaLnBrk="1" hangingPunct="1">
              <a:buFontTx/>
              <a:buChar char="-"/>
            </a:pPr>
            <a:endParaRPr lang="nl-NL" altLang="nl-N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nl-NL" altLang="nl-NL" sz="3300" b="1" dirty="0">
                <a:solidFill>
                  <a:srgbClr val="FFFF00"/>
                </a:solidFill>
              </a:rPr>
              <a:t>WERKZAAMHEDEN TIMEKEEPER</a:t>
            </a:r>
            <a:endParaRPr lang="nl-NL" altLang="nl-NL" sz="3300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nl-NL" altLang="nl-NL" sz="800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u="sng" dirty="0">
                <a:solidFill>
                  <a:schemeClr val="bg1"/>
                </a:solidFill>
              </a:rPr>
              <a:t>Aangeven tijdsduur pauze: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nl-NL" altLang="nl-NL" sz="20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400" b="1" dirty="0">
                <a:solidFill>
                  <a:schemeClr val="bg1"/>
                </a:solidFill>
              </a:rPr>
              <a:t>Ere Divisie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nl-NL" altLang="nl-NL" sz="2400" dirty="0">
                <a:solidFill>
                  <a:schemeClr val="bg1"/>
                </a:solidFill>
              </a:rPr>
              <a:t>15 minuten op de klok.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nl-NL" altLang="nl-NL" sz="2400" dirty="0">
                <a:solidFill>
                  <a:schemeClr val="bg1"/>
                </a:solidFill>
              </a:rPr>
              <a:t>Klok </a:t>
            </a:r>
            <a:r>
              <a:rPr lang="nl-NL" altLang="nl-NL" sz="2400" b="1" dirty="0">
                <a:solidFill>
                  <a:srgbClr val="33CC33"/>
                </a:solidFill>
              </a:rPr>
              <a:t>starten</a:t>
            </a:r>
            <a:r>
              <a:rPr lang="nl-NL" altLang="nl-NL" sz="2400" dirty="0">
                <a:solidFill>
                  <a:schemeClr val="bg1"/>
                </a:solidFill>
              </a:rPr>
              <a:t> direct na afloop van periode.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nl-NL" altLang="nl-NL" sz="2400" dirty="0">
                <a:solidFill>
                  <a:schemeClr val="bg1"/>
                </a:solidFill>
              </a:rPr>
              <a:t>Klok tot 0:00 af laten lopen. In principe klok niet eerder stoppen, tenzij iedereen klaar is om weer te beginnen.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nl-NL" altLang="nl-NL" sz="2400" dirty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nl-NL" altLang="nl-NL" sz="2400" b="1" dirty="0">
                <a:solidFill>
                  <a:schemeClr val="bg1"/>
                </a:solidFill>
              </a:rPr>
              <a:t>Overige divisies</a:t>
            </a:r>
          </a:p>
          <a:p>
            <a:pPr marL="0" indent="0" eaLnBrk="1" hangingPunct="1">
              <a:lnSpc>
                <a:spcPct val="90000"/>
              </a:lnSpc>
              <a:buNone/>
              <a:tabLst>
                <a:tab pos="358775" algn="l"/>
              </a:tabLst>
            </a:pPr>
            <a:r>
              <a:rPr lang="nl-NL" altLang="nl-NL" sz="2400" dirty="0">
                <a:solidFill>
                  <a:schemeClr val="bg1"/>
                </a:solidFill>
              </a:rPr>
              <a:t>-	Eerste pauze 3 minuten op de klok.</a:t>
            </a:r>
          </a:p>
        </p:txBody>
      </p:sp>
    </p:spTree>
    <p:extLst>
      <p:ext uri="{BB962C8B-B14F-4D97-AF65-F5344CB8AC3E}">
        <p14:creationId xmlns:p14="http://schemas.microsoft.com/office/powerpoint/2010/main" val="329649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2562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3300" b="1" dirty="0">
                <a:solidFill>
                  <a:srgbClr val="FFFF00"/>
                </a:solidFill>
              </a:rPr>
              <a:t>WERKZAAMHEDEN TIMEKEEPER</a:t>
            </a:r>
            <a:endParaRPr lang="nl-NL" altLang="nl-NL" sz="3300" dirty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nl-NL" altLang="nl-NL" sz="800" b="1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nl-NL" altLang="nl-NL" sz="2800" u="sng" dirty="0">
                <a:solidFill>
                  <a:schemeClr val="bg1"/>
                </a:solidFill>
              </a:rPr>
              <a:t>Geven wisselsignaal: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In sommige jeugdcompetities dient een wisselsignaal</a:t>
            </a:r>
          </a:p>
          <a:p>
            <a:pPr eaLnBrk="1" hangingPunct="1"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gegeven te worden, zie: </a:t>
            </a:r>
          </a:p>
          <a:p>
            <a:pPr eaLnBrk="1" hangingPunct="1"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‘Afwijkende regels in de jeugdcompetities’</a:t>
            </a:r>
          </a:p>
          <a:p>
            <a:pPr eaLnBrk="1" hangingPunct="1">
              <a:buFontTx/>
              <a:buNone/>
            </a:pPr>
            <a:endParaRPr lang="nl-NL" altLang="nl-NL" sz="24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nl-NL" altLang="nl-NL" sz="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b="1" dirty="0">
                <a:solidFill>
                  <a:srgbClr val="FFFF00"/>
                </a:solidFill>
              </a:rPr>
              <a:t>WERKZAAMHEDEN TIMEKEEPER</a:t>
            </a:r>
            <a:endParaRPr lang="nl-NL" altLang="nl-NL" dirty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nl-NL" altLang="nl-NL" sz="800" b="1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nl-NL" altLang="nl-NL" sz="2800" u="sng" dirty="0">
                <a:solidFill>
                  <a:schemeClr val="bg1"/>
                </a:solidFill>
              </a:rPr>
              <a:t>Aangeven tijdsduur Time Out </a:t>
            </a:r>
            <a:r>
              <a:rPr lang="nl-NL" altLang="nl-NL" sz="2000" dirty="0">
                <a:solidFill>
                  <a:schemeClr val="bg1"/>
                </a:solidFill>
              </a:rPr>
              <a:t>(</a:t>
            </a:r>
            <a:r>
              <a:rPr lang="nl-NL" altLang="nl-NL" sz="2000" u="sng" dirty="0">
                <a:solidFill>
                  <a:schemeClr val="bg1"/>
                </a:solidFill>
              </a:rPr>
              <a:t>alleen </a:t>
            </a:r>
            <a:r>
              <a:rPr lang="nl-NL" altLang="nl-NL" sz="2000" u="sng" dirty="0" err="1">
                <a:solidFill>
                  <a:schemeClr val="bg1"/>
                </a:solidFill>
              </a:rPr>
              <a:t>Ere-Divisie</a:t>
            </a:r>
            <a:r>
              <a:rPr lang="nl-NL" altLang="nl-NL" sz="2000" dirty="0">
                <a:solidFill>
                  <a:schemeClr val="bg1"/>
                </a:solidFill>
              </a:rPr>
              <a:t>):</a:t>
            </a:r>
          </a:p>
          <a:p>
            <a:pPr eaLnBrk="1" hangingPunct="1">
              <a:buFontTx/>
              <a:buNone/>
            </a:pPr>
            <a:endParaRPr lang="nl-NL" altLang="nl-NL" sz="1200" dirty="0">
              <a:solidFill>
                <a:schemeClr val="bg1"/>
              </a:solidFill>
            </a:endParaRPr>
          </a:p>
          <a:p>
            <a:pPr eaLnBrk="1" hangingPunct="1">
              <a:buFontTx/>
              <a:buChar char="-"/>
            </a:pPr>
            <a:r>
              <a:rPr lang="nl-NL" altLang="nl-NL" sz="2400" dirty="0">
                <a:solidFill>
                  <a:schemeClr val="bg1"/>
                </a:solidFill>
              </a:rPr>
              <a:t>Klokken lengte van de Time Out (30 seconden). Indien mogelijk op de klok.</a:t>
            </a:r>
          </a:p>
          <a:p>
            <a:pPr eaLnBrk="1" hangingPunct="1">
              <a:buFontTx/>
              <a:buChar char="-"/>
            </a:pPr>
            <a:r>
              <a:rPr lang="nl-NL" altLang="nl-NL" sz="2400" dirty="0">
                <a:solidFill>
                  <a:schemeClr val="bg1"/>
                </a:solidFill>
              </a:rPr>
              <a:t>Met behulp van de sirene einde Time Out aangeven.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nl-NL" altLang="nl-NL" b="1" dirty="0">
                <a:solidFill>
                  <a:srgbClr val="FFFF00"/>
                </a:solidFill>
              </a:rPr>
              <a:t>WERKZAAMHEDEN TIMEKEEPER</a:t>
            </a:r>
            <a:endParaRPr lang="nl-NL" altLang="nl-NL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nl-NL" altLang="nl-NL" sz="800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800" u="sng" dirty="0">
                <a:solidFill>
                  <a:schemeClr val="bg1"/>
                </a:solidFill>
              </a:rPr>
              <a:t>Waarschuwen teams en scheidsrechter: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nl-NL" altLang="nl-NL" sz="2400" dirty="0">
                <a:solidFill>
                  <a:schemeClr val="bg1"/>
                </a:solidFill>
              </a:rPr>
              <a:t>3 minuten voor het begin van de wedstrijd.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nl-NL" altLang="nl-NL" sz="2400" dirty="0">
                <a:solidFill>
                  <a:schemeClr val="bg1"/>
                </a:solidFill>
              </a:rPr>
              <a:t>3 minuten voor het begin van iedere volgende periode.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nl-NL" altLang="nl-NL" sz="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341438"/>
            <a:ext cx="8496944" cy="4464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4400" b="1" u="sng" dirty="0">
                <a:solidFill>
                  <a:srgbClr val="FFFF00"/>
                </a:solidFill>
              </a:rPr>
              <a:t>Deel 2 </a:t>
            </a:r>
            <a:endParaRPr lang="nl-NL" altLang="nl-NL" sz="28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               -  Bench Officials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               -  Werkzaamheden Bench Officials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               -  Omroepen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               -  Doelpunten (</a:t>
            </a:r>
            <a:r>
              <a:rPr lang="nl-NL" altLang="nl-NL" sz="2400" dirty="0">
                <a:solidFill>
                  <a:schemeClr val="bg1"/>
                </a:solidFill>
                <a:cs typeface="Times New Roman" panose="02020603050405020304" pitchFamily="18" charset="0"/>
              </a:rPr>
              <a:t>PP / SH / PS / BPS / EN</a:t>
            </a:r>
            <a:r>
              <a:rPr lang="nl-NL" altLang="nl-NL" sz="2800" dirty="0">
                <a:solidFill>
                  <a:schemeClr val="bg1"/>
                </a:solidFill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               -  Wedstrijdtijd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               -  Time-out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               -  </a:t>
            </a:r>
            <a:r>
              <a:rPr lang="nl-NL" altLang="nl-NL" sz="2800" dirty="0" err="1">
                <a:solidFill>
                  <a:schemeClr val="bg1"/>
                </a:solidFill>
                <a:cs typeface="Times New Roman" panose="02020603050405020304" pitchFamily="18" charset="0"/>
              </a:rPr>
              <a:t>Overtime</a:t>
            </a:r>
            <a:r>
              <a:rPr lang="nl-NL" altLang="nl-NL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en Beslissende Penalty Shots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               -  Afwijkende regels in de jeugdcompetities </a:t>
            </a:r>
          </a:p>
          <a:p>
            <a:pPr marL="0" indent="0" eaLnBrk="1" hangingPunct="1">
              <a:buNone/>
            </a:pPr>
            <a:endParaRPr lang="nl-NL" alt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435975" cy="51831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nl-NL" altLang="nl-NL" sz="2800" b="1" dirty="0">
                <a:solidFill>
                  <a:srgbClr val="FFFF00"/>
                </a:solidFill>
              </a:rPr>
              <a:t>WERKZAAMHEDEN STRAFBANK OFFICIAL</a:t>
            </a:r>
            <a:endParaRPr lang="nl-NL" altLang="nl-NL" sz="2800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nl-NL" altLang="nl-NL" sz="800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800" u="sng" dirty="0">
                <a:solidFill>
                  <a:schemeClr val="bg1"/>
                </a:solidFill>
              </a:rPr>
              <a:t>Bestrafte spelers de strafbank in- en uitlaten: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LET OP!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nl-NL" altLang="nl-NL" sz="2700" dirty="0">
                <a:solidFill>
                  <a:schemeClr val="bg1"/>
                </a:solidFill>
              </a:rPr>
              <a:t>Deur open laten staan wanneer een vervangende speler  (een deel van) de straf uit moet zitten (b.v. bij 2+10).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nl-NL" altLang="nl-NL" sz="2700" dirty="0">
                <a:solidFill>
                  <a:schemeClr val="bg1"/>
                </a:solidFill>
              </a:rPr>
              <a:t>Bij een uitgestelde straf de eerste speler </a:t>
            </a:r>
            <a:r>
              <a:rPr lang="nl-NL" altLang="nl-NL" sz="2700" u="sng" dirty="0">
                <a:solidFill>
                  <a:schemeClr val="bg1"/>
                </a:solidFill>
              </a:rPr>
              <a:t>niet</a:t>
            </a:r>
            <a:r>
              <a:rPr lang="nl-NL" altLang="nl-NL" sz="2700" dirty="0">
                <a:solidFill>
                  <a:schemeClr val="bg1"/>
                </a:solidFill>
              </a:rPr>
              <a:t> de strafbank uitlaten (Too </a:t>
            </a:r>
            <a:r>
              <a:rPr lang="nl-NL" altLang="nl-NL" sz="2700" dirty="0" err="1">
                <a:solidFill>
                  <a:schemeClr val="bg1"/>
                </a:solidFill>
              </a:rPr>
              <a:t>Many</a:t>
            </a:r>
            <a:r>
              <a:rPr lang="nl-NL" altLang="nl-NL" sz="2700" dirty="0">
                <a:solidFill>
                  <a:schemeClr val="bg1"/>
                </a:solidFill>
              </a:rPr>
              <a:t> </a:t>
            </a:r>
            <a:r>
              <a:rPr lang="nl-NL" altLang="nl-NL" sz="2700" dirty="0" err="1">
                <a:solidFill>
                  <a:schemeClr val="bg1"/>
                </a:solidFill>
              </a:rPr>
              <a:t>Players</a:t>
            </a:r>
            <a:r>
              <a:rPr lang="nl-NL" altLang="nl-NL" sz="2700" dirty="0">
                <a:solidFill>
                  <a:schemeClr val="bg1"/>
                </a:solidFill>
              </a:rPr>
              <a:t>).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nl-NL" altLang="nl-NL" sz="2700" dirty="0">
                <a:solidFill>
                  <a:schemeClr val="bg1"/>
                </a:solidFill>
              </a:rPr>
              <a:t>Wanneer een speler de strafbank </a:t>
            </a:r>
            <a:r>
              <a:rPr lang="nl-NL" altLang="nl-NL" sz="2700" u="sng" dirty="0">
                <a:solidFill>
                  <a:schemeClr val="bg1"/>
                </a:solidFill>
              </a:rPr>
              <a:t>niet</a:t>
            </a:r>
            <a:r>
              <a:rPr lang="nl-NL" altLang="nl-NL" sz="2700" dirty="0">
                <a:solidFill>
                  <a:schemeClr val="bg1"/>
                </a:solidFill>
              </a:rPr>
              <a:t> mag verlaten op het moment waarop zijn straf is afgelopen, de speler hiervan op de hoogte brengen (persoonlijke en uitgestelde straf).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nl-NL" altLang="nl-NL" sz="27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nl-NL" altLang="nl-NL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nl-NL" altLang="nl-N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2800" b="1" dirty="0">
                <a:solidFill>
                  <a:srgbClr val="FFFF00"/>
                </a:solidFill>
              </a:rPr>
              <a:t>WERKZAAMHEDEN</a:t>
            </a:r>
            <a:r>
              <a:rPr lang="nl-NL" altLang="nl-NL" sz="2900" b="1" dirty="0">
                <a:solidFill>
                  <a:srgbClr val="FFFF00"/>
                </a:solidFill>
              </a:rPr>
              <a:t> </a:t>
            </a:r>
            <a:r>
              <a:rPr lang="nl-NL" altLang="nl-NL" sz="2800" b="1" dirty="0">
                <a:solidFill>
                  <a:srgbClr val="FFFF00"/>
                </a:solidFill>
              </a:rPr>
              <a:t>STRAFBANK OFFICIAL</a:t>
            </a:r>
          </a:p>
          <a:p>
            <a:pPr algn="ctr" eaLnBrk="1" hangingPunct="1">
              <a:buFontTx/>
              <a:buNone/>
            </a:pPr>
            <a:endParaRPr lang="nl-NL" altLang="nl-NL" sz="2800" b="1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nl-NL" altLang="nl-NL" sz="2800" u="sng" dirty="0">
                <a:solidFill>
                  <a:schemeClr val="bg1"/>
                </a:solidFill>
              </a:rPr>
              <a:t>Bijhouden straffen bestrafte spelers:</a:t>
            </a:r>
          </a:p>
          <a:p>
            <a:pPr eaLnBrk="1" hangingPunct="1">
              <a:buFontTx/>
              <a:buChar char="-"/>
            </a:pPr>
            <a:r>
              <a:rPr lang="nl-NL" altLang="nl-NL" sz="2800" dirty="0">
                <a:solidFill>
                  <a:schemeClr val="bg1"/>
                </a:solidFill>
              </a:rPr>
              <a:t>Ter bepaling wanneer welke speler de strafbank mag verlaten.</a:t>
            </a:r>
          </a:p>
          <a:p>
            <a:pPr eaLnBrk="1" hangingPunct="1">
              <a:buFontTx/>
              <a:buChar char="-"/>
            </a:pPr>
            <a:r>
              <a:rPr lang="nl-NL" altLang="nl-NL" sz="2800" dirty="0">
                <a:solidFill>
                  <a:schemeClr val="bg1"/>
                </a:solidFill>
              </a:rPr>
              <a:t>Vooral van belang bij persoonlijke straffen en uitgestelde straffen.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0063"/>
            <a:ext cx="8229600" cy="16129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6600" b="1" dirty="0">
                <a:solidFill>
                  <a:schemeClr val="bg1"/>
                </a:solidFill>
              </a:rPr>
              <a:t>VRAGEN?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412776"/>
            <a:ext cx="9036496" cy="532859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Doelpunten</a:t>
            </a:r>
          </a:p>
          <a:p>
            <a:pPr algn="ctr" eaLnBrk="1" hangingPunct="1">
              <a:buFontTx/>
              <a:buNone/>
            </a:pPr>
            <a:endParaRPr lang="nl-NL" altLang="nl-NL" sz="1100" b="1" u="sng" dirty="0">
              <a:solidFill>
                <a:srgbClr val="FFFF0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400" b="1" u="sng" dirty="0" err="1">
                <a:solidFill>
                  <a:schemeClr val="bg1"/>
                </a:solidFill>
              </a:rPr>
              <a:t>PowerPlay</a:t>
            </a:r>
            <a:r>
              <a:rPr lang="nl-NL" altLang="nl-NL" sz="2400" b="1" u="sng" dirty="0">
                <a:solidFill>
                  <a:schemeClr val="bg1"/>
                </a:solidFill>
              </a:rPr>
              <a:t>-Goal</a:t>
            </a:r>
            <a:r>
              <a:rPr lang="nl-NL" altLang="nl-NL" sz="2400" dirty="0">
                <a:solidFill>
                  <a:schemeClr val="bg1"/>
                </a:solidFill>
              </a:rPr>
              <a:t> (PP-Goal): Goal bij numerieke meerderheid</a:t>
            </a:r>
          </a:p>
          <a:p>
            <a:pPr marL="0" indent="0" eaLnBrk="1" hangingPunct="1">
              <a:buNone/>
            </a:pPr>
            <a:r>
              <a:rPr lang="nl-NL" altLang="nl-NL" sz="1800" dirty="0">
                <a:solidFill>
                  <a:srgbClr val="33CC33"/>
                </a:solidFill>
              </a:rPr>
              <a:t>*Goal op zelfde tijdstip dat straf afloopt = PP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400" b="1" u="sng" dirty="0">
                <a:solidFill>
                  <a:schemeClr val="bg1"/>
                </a:solidFill>
              </a:rPr>
              <a:t>Short </a:t>
            </a:r>
            <a:r>
              <a:rPr lang="nl-NL" altLang="nl-NL" sz="2400" b="1" u="sng" dirty="0" err="1">
                <a:solidFill>
                  <a:schemeClr val="bg1"/>
                </a:solidFill>
              </a:rPr>
              <a:t>Handed</a:t>
            </a:r>
            <a:r>
              <a:rPr lang="nl-NL" altLang="nl-NL" sz="2400" b="1" u="sng" dirty="0">
                <a:solidFill>
                  <a:schemeClr val="bg1"/>
                </a:solidFill>
              </a:rPr>
              <a:t>-Goal </a:t>
            </a:r>
            <a:r>
              <a:rPr lang="nl-NL" altLang="nl-NL" sz="2400" dirty="0">
                <a:solidFill>
                  <a:schemeClr val="bg1"/>
                </a:solidFill>
              </a:rPr>
              <a:t>(SH-Goal): goal bij numerieke minderheid</a:t>
            </a:r>
          </a:p>
          <a:p>
            <a:pPr marL="0" indent="0" eaLnBrk="1" hangingPunct="1">
              <a:buNone/>
            </a:pPr>
            <a:r>
              <a:rPr lang="nl-NL" altLang="nl-NL" sz="1800" dirty="0">
                <a:solidFill>
                  <a:srgbClr val="33CC33"/>
                </a:solidFill>
              </a:rPr>
              <a:t>*Goal op zelfde tijdstip dat straf afloopt = SH</a:t>
            </a:r>
            <a:endParaRPr lang="nl-NL" altLang="nl-NL" sz="2400" dirty="0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400" b="1" u="sng" dirty="0">
                <a:solidFill>
                  <a:schemeClr val="bg1"/>
                </a:solidFill>
              </a:rPr>
              <a:t>Penalty Shot (PS)</a:t>
            </a:r>
            <a:r>
              <a:rPr lang="nl-NL" altLang="nl-NL" sz="2400" dirty="0">
                <a:solidFill>
                  <a:schemeClr val="bg1"/>
                </a:solidFill>
              </a:rPr>
              <a:t>: Goal gescoord uit een Penalty Shot.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nl-NL" altLang="nl-NL" sz="2400" dirty="0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400" b="1" u="sng" dirty="0">
                <a:solidFill>
                  <a:schemeClr val="bg1"/>
                </a:solidFill>
              </a:rPr>
              <a:t>Beslissend PS (BPS</a:t>
            </a:r>
            <a:r>
              <a:rPr lang="nl-NL" altLang="nl-NL" sz="2400" dirty="0">
                <a:solidFill>
                  <a:schemeClr val="bg1"/>
                </a:solidFill>
              </a:rPr>
              <a:t>): Beslissende goal bij BPS serie.</a:t>
            </a:r>
          </a:p>
          <a:p>
            <a:pPr marL="0" indent="0" eaLnBrk="1" hangingPunct="1">
              <a:buNone/>
            </a:pPr>
            <a:endParaRPr lang="nl-NL" altLang="nl-NL" sz="2400" dirty="0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400" b="1" u="sng" dirty="0">
                <a:solidFill>
                  <a:schemeClr val="bg1"/>
                </a:solidFill>
              </a:rPr>
              <a:t>Empty Net (EN): </a:t>
            </a:r>
            <a:r>
              <a:rPr lang="nl-NL" altLang="nl-NL" sz="2400" dirty="0">
                <a:solidFill>
                  <a:schemeClr val="bg1"/>
                </a:solidFill>
              </a:rPr>
              <a:t>Goal gescoord in leeg doel, Goalie in de spelersbank.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nl-NL" altLang="nl-NL" sz="5000" b="1" dirty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</a:pPr>
            <a:endParaRPr lang="nl-NL" altLang="nl-NL" sz="2000" b="1" dirty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</a:pPr>
            <a:r>
              <a:rPr lang="nl-NL" altLang="nl-NL" sz="5000" b="1" u="sng" dirty="0">
                <a:solidFill>
                  <a:srgbClr val="FFFF00"/>
                </a:solidFill>
              </a:rPr>
              <a:t>WEDSTRIJDTIJD</a:t>
            </a:r>
          </a:p>
        </p:txBody>
      </p:sp>
    </p:spTree>
    <p:extLst>
      <p:ext uri="{BB962C8B-B14F-4D97-AF65-F5344CB8AC3E}">
        <p14:creationId xmlns:p14="http://schemas.microsoft.com/office/powerpoint/2010/main" val="740839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6477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3300" b="1" dirty="0">
                <a:solidFill>
                  <a:srgbClr val="FFFF00"/>
                </a:solidFill>
              </a:rPr>
              <a:t>WEDSTRIJDTIJD</a:t>
            </a:r>
            <a:endParaRPr lang="nl-NL" altLang="nl-NL" sz="3300" dirty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nl-NL" altLang="nl-NL" sz="900" b="1" dirty="0">
              <a:solidFill>
                <a:srgbClr val="FFFF00"/>
              </a:solidFill>
            </a:endParaRP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457200" y="2060575"/>
            <a:ext cx="8507288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800" dirty="0">
                <a:solidFill>
                  <a:schemeClr val="bg1"/>
                </a:solidFill>
              </a:rPr>
              <a:t>3 x 20 minuten zuivere speeltijd *)</a:t>
            </a:r>
          </a:p>
          <a:p>
            <a:pPr eaLnBrk="1" hangingPunct="1"/>
            <a:r>
              <a:rPr lang="nl-NL" altLang="nl-NL" sz="2800" dirty="0">
                <a:solidFill>
                  <a:schemeClr val="bg1"/>
                </a:solidFill>
              </a:rPr>
              <a:t>Voor de wedstrijdsheet (EGREP) loopt de tijd door  van 00:00 min. tot 60:00 min. (65:00). Dus bijvoorbeeld 18:10 min. in 3</a:t>
            </a:r>
            <a:r>
              <a:rPr lang="nl-NL" altLang="nl-NL" sz="2800" baseline="30000" dirty="0">
                <a:solidFill>
                  <a:schemeClr val="bg1"/>
                </a:solidFill>
              </a:rPr>
              <a:t>e</a:t>
            </a:r>
            <a:r>
              <a:rPr lang="nl-NL" altLang="nl-NL" sz="2800" dirty="0">
                <a:solidFill>
                  <a:schemeClr val="bg1"/>
                </a:solidFill>
              </a:rPr>
              <a:t> per. = 58:10 min.</a:t>
            </a:r>
          </a:p>
          <a:p>
            <a:pPr eaLnBrk="1" hangingPunct="1"/>
            <a:r>
              <a:rPr lang="nl-NL" altLang="nl-NL" sz="2800" dirty="0">
                <a:solidFill>
                  <a:schemeClr val="bg1"/>
                </a:solidFill>
              </a:rPr>
              <a:t>In sommige jeugdcompetities gelden andere wedstrijdtijden, zie: 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   ‘Afwijkende regels in de jeugdcompetities’</a:t>
            </a:r>
          </a:p>
          <a:p>
            <a:pPr eaLnBrk="1" hangingPunct="1">
              <a:buFontTx/>
              <a:buNone/>
            </a:pPr>
            <a:endParaRPr lang="nl-NL" altLang="nl-NL" sz="24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*) Vuile speeltijd = tijd loopt door bij spelonderbreking.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6477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3300" b="1" dirty="0">
                <a:solidFill>
                  <a:srgbClr val="FFFF00"/>
                </a:solidFill>
              </a:rPr>
              <a:t>WEDSTRIJDTIJD</a:t>
            </a:r>
            <a:endParaRPr lang="nl-NL" altLang="nl-NL" sz="3300" dirty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nl-NL" altLang="nl-NL" sz="900" b="1" dirty="0">
              <a:solidFill>
                <a:srgbClr val="FFFF00"/>
              </a:solidFill>
            </a:endParaRP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457200" y="2060575"/>
            <a:ext cx="8507413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nl-NL" altLang="nl-NL" sz="2800" u="sng" dirty="0">
                <a:solidFill>
                  <a:schemeClr val="bg1"/>
                </a:solidFill>
              </a:rPr>
              <a:t>Ere Divisie:</a:t>
            </a:r>
            <a:endParaRPr lang="nl-NL" altLang="nl-NL" sz="2400" u="sng" dirty="0">
              <a:solidFill>
                <a:schemeClr val="bg1"/>
              </a:solidFill>
            </a:endParaRPr>
          </a:p>
          <a:p>
            <a:pPr eaLnBrk="1" hangingPunct="1"/>
            <a:r>
              <a:rPr lang="nl-NL" altLang="nl-NL" sz="2400" dirty="0">
                <a:solidFill>
                  <a:schemeClr val="bg1"/>
                </a:solidFill>
              </a:rPr>
              <a:t>40 minuten voor begin wedstrijd warming-up van 20 minuten (minimaal 15 minuten) (op de klok).</a:t>
            </a:r>
          </a:p>
          <a:p>
            <a:pPr eaLnBrk="1" hangingPunct="1"/>
            <a:r>
              <a:rPr lang="nl-NL" altLang="nl-NL" sz="2400" dirty="0">
                <a:solidFill>
                  <a:schemeClr val="bg1"/>
                </a:solidFill>
              </a:rPr>
              <a:t>Dweilen tussen warming-up en begin wedstrijd.</a:t>
            </a:r>
          </a:p>
          <a:p>
            <a:pPr eaLnBrk="1" hangingPunct="1"/>
            <a:r>
              <a:rPr lang="nl-NL" altLang="nl-NL" sz="2400" dirty="0">
                <a:solidFill>
                  <a:schemeClr val="bg1"/>
                </a:solidFill>
              </a:rPr>
              <a:t>Dweilen tussen 1e en 2e periode en 2e en 3e periode.</a:t>
            </a:r>
          </a:p>
          <a:p>
            <a:pPr eaLnBrk="1" hangingPunct="1"/>
            <a:r>
              <a:rPr lang="nl-NL" altLang="nl-NL" sz="2400" dirty="0">
                <a:solidFill>
                  <a:schemeClr val="bg1"/>
                </a:solidFill>
              </a:rPr>
              <a:t>Pauzes duren exact 15 minuten (op de klok).</a:t>
            </a:r>
          </a:p>
          <a:p>
            <a:pPr eaLnBrk="1" hangingPunct="1"/>
            <a:r>
              <a:rPr lang="nl-NL" altLang="nl-NL" sz="2400" dirty="0">
                <a:solidFill>
                  <a:schemeClr val="bg1"/>
                </a:solidFill>
              </a:rPr>
              <a:t>De eerste pauze mag eventueel 20 min. duren, als er iets wordt gedaan op het ijs (bijv. ‘puck gooien’)</a:t>
            </a:r>
          </a:p>
          <a:p>
            <a:pPr eaLnBrk="1" hangingPunct="1"/>
            <a:r>
              <a:rPr lang="nl-NL" altLang="nl-NL" sz="2400" dirty="0">
                <a:solidFill>
                  <a:schemeClr val="bg1"/>
                </a:solidFill>
              </a:rPr>
              <a:t>3 minuten pauze (op de klok) tussen reguliere speeltijd en overtime.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6477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3300" b="1" dirty="0">
                <a:solidFill>
                  <a:srgbClr val="FFFF00"/>
                </a:solidFill>
              </a:rPr>
              <a:t>WEDSTRIJDTIJD</a:t>
            </a:r>
            <a:endParaRPr lang="nl-NL" altLang="nl-NL" sz="3300" dirty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nl-NL" altLang="nl-NL" sz="900" b="1" dirty="0">
              <a:solidFill>
                <a:srgbClr val="FFFF00"/>
              </a:solidFill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457200" y="2060575"/>
            <a:ext cx="8507413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nl-NL" altLang="nl-NL" sz="2800" u="sng" dirty="0">
                <a:solidFill>
                  <a:schemeClr val="bg1"/>
                </a:solidFill>
              </a:rPr>
              <a:t>Uitgangspunten ‘vanaf’ Tweede Divisie</a:t>
            </a:r>
            <a:r>
              <a:rPr lang="nl-NL" altLang="nl-NL" sz="2400" u="sng" dirty="0">
                <a:solidFill>
                  <a:schemeClr val="bg1"/>
                </a:solidFill>
              </a:rPr>
              <a:t> :</a:t>
            </a:r>
          </a:p>
          <a:p>
            <a:pPr eaLnBrk="1" hangingPunct="1"/>
            <a:r>
              <a:rPr lang="nl-NL" altLang="nl-NL" sz="2200" dirty="0">
                <a:solidFill>
                  <a:schemeClr val="bg1"/>
                </a:solidFill>
              </a:rPr>
              <a:t>Wedstrijd dient binnen 2 uur te worden gespeeld.</a:t>
            </a:r>
          </a:p>
          <a:p>
            <a:pPr eaLnBrk="1" hangingPunct="1"/>
            <a:r>
              <a:rPr lang="nl-NL" altLang="nl-NL" sz="2200" dirty="0">
                <a:solidFill>
                  <a:schemeClr val="bg1"/>
                </a:solidFill>
              </a:rPr>
              <a:t>Na warming-up van 5 minuten, direct spelen.</a:t>
            </a:r>
          </a:p>
          <a:p>
            <a:pPr eaLnBrk="1" hangingPunct="1"/>
            <a:r>
              <a:rPr lang="nl-NL" altLang="nl-NL" sz="2200" dirty="0">
                <a:solidFill>
                  <a:schemeClr val="bg1"/>
                </a:solidFill>
              </a:rPr>
              <a:t>Tussen 1e en 2e periode niet dweilen.</a:t>
            </a:r>
          </a:p>
          <a:p>
            <a:pPr eaLnBrk="1" hangingPunct="1"/>
            <a:r>
              <a:rPr lang="nl-NL" altLang="nl-NL" sz="2200" dirty="0">
                <a:solidFill>
                  <a:schemeClr val="bg1"/>
                </a:solidFill>
              </a:rPr>
              <a:t>3 minuten pauze (op de klok). Spelers niet naar kleedkamer.</a:t>
            </a:r>
          </a:p>
          <a:p>
            <a:pPr eaLnBrk="1" hangingPunct="1"/>
            <a:r>
              <a:rPr lang="nl-NL" altLang="nl-NL" sz="2200" dirty="0">
                <a:solidFill>
                  <a:schemeClr val="bg1"/>
                </a:solidFill>
              </a:rPr>
              <a:t>Tussen 2e en 3e periode dweilen.</a:t>
            </a:r>
          </a:p>
          <a:p>
            <a:pPr eaLnBrk="1" hangingPunct="1"/>
            <a:r>
              <a:rPr lang="nl-NL" altLang="nl-NL" sz="2200" dirty="0">
                <a:solidFill>
                  <a:schemeClr val="bg1"/>
                </a:solidFill>
              </a:rPr>
              <a:t>Pauze van maximaal 15 minuten.</a:t>
            </a:r>
          </a:p>
          <a:p>
            <a:pPr eaLnBrk="1" hangingPunct="1"/>
            <a:r>
              <a:rPr lang="nl-NL" altLang="nl-NL" sz="2200" dirty="0">
                <a:solidFill>
                  <a:schemeClr val="bg1"/>
                </a:solidFill>
              </a:rPr>
              <a:t>Te weinig tijd, 3e periode gedeeltelijk vuile speeltijd.</a:t>
            </a:r>
          </a:p>
          <a:p>
            <a:pPr eaLnBrk="1" hangingPunct="1"/>
            <a:r>
              <a:rPr lang="nl-NL" altLang="nl-NL" sz="2200" dirty="0">
                <a:solidFill>
                  <a:schemeClr val="bg1"/>
                </a:solidFill>
              </a:rPr>
              <a:t>Regelen in de 2e pauze </a:t>
            </a:r>
            <a:r>
              <a:rPr lang="nl-NL" altLang="nl-NL" sz="1800" dirty="0">
                <a:solidFill>
                  <a:schemeClr val="bg1"/>
                </a:solidFill>
              </a:rPr>
              <a:t>(scheidsrechter, teamleiders, official scorer)</a:t>
            </a:r>
            <a:r>
              <a:rPr lang="nl-NL" altLang="nl-NL" sz="2400" dirty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nl-NL" altLang="nl-NL" sz="2200" dirty="0">
                <a:solidFill>
                  <a:schemeClr val="bg1"/>
                </a:solidFill>
              </a:rPr>
              <a:t>Laatste 5 minuten altijd proberen zuivere speeltijd te spelen.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600200"/>
            <a:ext cx="8856984" cy="514116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3600" b="1" u="sng" dirty="0">
                <a:solidFill>
                  <a:srgbClr val="FFFF00"/>
                </a:solidFill>
              </a:rPr>
              <a:t>TIME-OUT </a:t>
            </a:r>
          </a:p>
          <a:p>
            <a:pPr algn="ctr" eaLnBrk="1" hangingPunct="1">
              <a:buFontTx/>
              <a:buNone/>
            </a:pPr>
            <a:endParaRPr lang="nl-NL" altLang="nl-NL" sz="3600" b="1" u="sng" dirty="0">
              <a:solidFill>
                <a:srgbClr val="FFFF0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Time-out geldt in principe alleen in de </a:t>
            </a:r>
            <a:r>
              <a:rPr lang="nl-NL" altLang="nl-NL" sz="2800" dirty="0" err="1">
                <a:solidFill>
                  <a:schemeClr val="bg1"/>
                </a:solidFill>
              </a:rPr>
              <a:t>Ere-divisie</a:t>
            </a:r>
            <a:endParaRPr lang="nl-NL" altLang="nl-NL" sz="2800" dirty="0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Duurt 30 sec (indien mogelijk aangeven op de klok)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Spelers in de strafbank moeten blijven zitten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Einde time-out aangeven d.m.v. </a:t>
            </a:r>
            <a:r>
              <a:rPr lang="nl-NL" altLang="nl-NL" sz="2800" dirty="0" err="1">
                <a:solidFill>
                  <a:schemeClr val="bg1"/>
                </a:solidFill>
              </a:rPr>
              <a:t>zoomer</a:t>
            </a:r>
            <a:r>
              <a:rPr lang="nl-NL" altLang="nl-NL" sz="2800" dirty="0">
                <a:solidFill>
                  <a:schemeClr val="bg1"/>
                </a:solidFill>
              </a:rPr>
              <a:t>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Per team slechts 1x per wedstrijd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Geen muziek tijdens de time-out (</a:t>
            </a:r>
            <a:r>
              <a:rPr lang="nl-NL" altLang="nl-NL" sz="2800" i="1" dirty="0">
                <a:solidFill>
                  <a:schemeClr val="bg1"/>
                </a:solidFill>
              </a:rPr>
              <a:t>Dit geldt ook als er een geblesseerde speler zich op het ijs bevindt</a:t>
            </a:r>
            <a:r>
              <a:rPr lang="nl-NL" altLang="nl-NL" sz="2800" dirty="0">
                <a:solidFill>
                  <a:schemeClr val="bg1"/>
                </a:solidFill>
              </a:rPr>
              <a:t>)</a:t>
            </a:r>
          </a:p>
          <a:p>
            <a:pPr marL="0" indent="0" eaLnBrk="1" hangingPunct="1">
              <a:buNone/>
            </a:pPr>
            <a:endParaRPr lang="nl-NL" altLang="nl-NL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0063"/>
            <a:ext cx="8229600" cy="16129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6600" b="1" dirty="0">
                <a:solidFill>
                  <a:schemeClr val="bg1"/>
                </a:solidFill>
              </a:rPr>
              <a:t>VRAGEN?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1438"/>
            <a:ext cx="8856984" cy="5255914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nl-NL" altLang="nl-NL" sz="3300" b="1" dirty="0">
                <a:solidFill>
                  <a:srgbClr val="FFFF00"/>
                </a:solidFill>
              </a:rPr>
              <a:t> </a:t>
            </a:r>
            <a:r>
              <a:rPr lang="nl-NL" altLang="nl-NL" sz="3300" b="1" u="sng" dirty="0">
                <a:solidFill>
                  <a:srgbClr val="FFFF00"/>
                </a:solidFill>
              </a:rPr>
              <a:t>BENCH OFFICIALS</a:t>
            </a:r>
          </a:p>
          <a:p>
            <a:pPr algn="ctr" eaLnBrk="1" hangingPunct="1">
              <a:buFontTx/>
              <a:buNone/>
              <a:defRPr/>
            </a:pPr>
            <a:endParaRPr lang="nl-NL" altLang="nl-NL" sz="8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nl-NL" altLang="nl-NL" sz="2800" u="sng" dirty="0">
                <a:solidFill>
                  <a:srgbClr val="FFFF00"/>
                </a:solidFill>
              </a:rPr>
              <a:t>Official Scorer </a:t>
            </a:r>
            <a:r>
              <a:rPr lang="nl-NL" altLang="nl-NL" sz="2800" dirty="0">
                <a:solidFill>
                  <a:schemeClr val="bg1"/>
                </a:solidFill>
              </a:rPr>
              <a:t>(OS): verantwoordelijk voor invoeren wedstrijdgegevens en omroepen  (omroepen kan ook door ander worden gedaan).</a:t>
            </a:r>
          </a:p>
          <a:p>
            <a:pPr eaLnBrk="1" hangingPunct="1">
              <a:defRPr/>
            </a:pPr>
            <a:r>
              <a:rPr lang="nl-NL" altLang="nl-NL" sz="2800" u="sng" dirty="0">
                <a:solidFill>
                  <a:srgbClr val="FFFF00"/>
                </a:solidFill>
              </a:rPr>
              <a:t>Timekeeper</a:t>
            </a:r>
            <a:r>
              <a:rPr lang="nl-NL" altLang="nl-NL" sz="2800" dirty="0">
                <a:solidFill>
                  <a:schemeClr val="bg1"/>
                </a:solidFill>
              </a:rPr>
              <a:t>: bediening klok (wedstrijdtijd, straftijden en scores)</a:t>
            </a:r>
          </a:p>
          <a:p>
            <a:pPr eaLnBrk="1" hangingPunct="1">
              <a:defRPr/>
            </a:pPr>
            <a:r>
              <a:rPr lang="nl-NL" altLang="nl-NL" sz="2800" u="sng" dirty="0">
                <a:solidFill>
                  <a:srgbClr val="FFFF00"/>
                </a:solidFill>
              </a:rPr>
              <a:t>Strafbank Officials</a:t>
            </a:r>
            <a:r>
              <a:rPr lang="nl-NL" altLang="nl-NL" sz="2800" dirty="0">
                <a:solidFill>
                  <a:schemeClr val="bg1"/>
                </a:solidFill>
              </a:rPr>
              <a:t>: Bijhouden straffen en bestrafte spelers de strafbank in- en uitlaten.</a:t>
            </a:r>
          </a:p>
          <a:p>
            <a:pPr eaLnBrk="1" hangingPunct="1">
              <a:defRPr/>
            </a:pPr>
            <a:endParaRPr lang="nl-NL" altLang="nl-NL" sz="2800" dirty="0">
              <a:solidFill>
                <a:schemeClr val="bg1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nl-NL" altLang="nl-NL" sz="2800" i="1" dirty="0">
                <a:solidFill>
                  <a:schemeClr val="bg1"/>
                </a:solidFill>
              </a:rPr>
              <a:t>Hierna volgen gedetailleerd de werkzaamheden.</a:t>
            </a:r>
          </a:p>
          <a:p>
            <a:pPr marL="0" indent="0" eaLnBrk="1" hangingPunct="1">
              <a:buFontTx/>
              <a:buNone/>
              <a:defRPr/>
            </a:pPr>
            <a:endParaRPr lang="nl-NL" alt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nl-NL" altLang="nl-NL" sz="5000" b="1" dirty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</a:pPr>
            <a:r>
              <a:rPr lang="nl-NL" altLang="nl-NL" sz="3600" b="1" u="sng" dirty="0">
                <a:solidFill>
                  <a:srgbClr val="FFFF00"/>
                </a:solidFill>
              </a:rPr>
              <a:t>OVERTIME &amp; </a:t>
            </a:r>
          </a:p>
          <a:p>
            <a:pPr algn="ctr" eaLnBrk="1" hangingPunct="1">
              <a:buFontTx/>
              <a:buNone/>
            </a:pPr>
            <a:r>
              <a:rPr lang="nl-NL" altLang="nl-NL" sz="3600" b="1" u="sng" dirty="0">
                <a:solidFill>
                  <a:srgbClr val="FFFF00"/>
                </a:solidFill>
              </a:rPr>
              <a:t>BESLISSENDE PENALTY SHOTS</a:t>
            </a:r>
          </a:p>
        </p:txBody>
      </p:sp>
    </p:spTree>
    <p:extLst>
      <p:ext uri="{BB962C8B-B14F-4D97-AF65-F5344CB8AC3E}">
        <p14:creationId xmlns:p14="http://schemas.microsoft.com/office/powerpoint/2010/main" val="1545687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07504" y="1341438"/>
            <a:ext cx="8928991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800100" indent="-342900"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257300" indent="-342900"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714500" indent="-342900"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171700" indent="-342900"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u="sng" dirty="0" err="1">
                <a:solidFill>
                  <a:srgbClr val="FFFF00"/>
                </a:solidFill>
              </a:rPr>
              <a:t>Overtime</a:t>
            </a:r>
            <a:r>
              <a:rPr lang="nl-NL" altLang="nl-NL" u="sng" dirty="0">
                <a:solidFill>
                  <a:srgbClr val="FFFF00"/>
                </a:solidFill>
              </a:rPr>
              <a:t> &amp; Beslissende Penalty Shots (BPS)</a:t>
            </a:r>
          </a:p>
          <a:p>
            <a:pPr eaLnBrk="1" hangingPunct="1"/>
            <a:r>
              <a:rPr lang="nl-NL" altLang="nl-NL" sz="2000" dirty="0"/>
              <a:t>-</a:t>
            </a:r>
            <a:r>
              <a:rPr lang="nl-NL" altLang="nl-NL" sz="2000" b="0" dirty="0"/>
              <a:t> </a:t>
            </a:r>
            <a:r>
              <a:rPr lang="nl-NL" altLang="nl-NL" sz="2000" dirty="0"/>
              <a:t>Tussen reguliere speeltijd en </a:t>
            </a:r>
            <a:r>
              <a:rPr lang="nl-NL" altLang="nl-NL" sz="2000" dirty="0" err="1"/>
              <a:t>Overtime</a:t>
            </a:r>
            <a:r>
              <a:rPr lang="nl-NL" altLang="nl-NL" sz="2000" dirty="0">
                <a:sym typeface="Wingdings" pitchFamily="2" charset="2"/>
              </a:rPr>
              <a:t> 3 </a:t>
            </a:r>
            <a:r>
              <a:rPr lang="nl-NL" altLang="nl-NL" sz="2000" dirty="0" err="1">
                <a:sym typeface="Wingdings" pitchFamily="2" charset="2"/>
              </a:rPr>
              <a:t>min.pauze</a:t>
            </a:r>
            <a:r>
              <a:rPr lang="nl-NL" altLang="nl-NL" sz="2000" dirty="0">
                <a:sym typeface="Wingdings" pitchFamily="2" charset="2"/>
              </a:rPr>
              <a:t> (op de klok) </a:t>
            </a:r>
            <a:endParaRPr lang="nl-NL" altLang="nl-NL" sz="2000" dirty="0"/>
          </a:p>
          <a:p>
            <a:pPr algn="ctr" eaLnBrk="1" hangingPunct="1"/>
            <a:endParaRPr lang="nl-NL" altLang="nl-NL" sz="1400" dirty="0"/>
          </a:p>
          <a:p>
            <a:pPr eaLnBrk="1" hangingPunct="1"/>
            <a:r>
              <a:rPr lang="nl-NL" altLang="nl-NL" sz="2000" dirty="0"/>
              <a:t>-  </a:t>
            </a:r>
            <a:r>
              <a:rPr lang="nl-NL" altLang="nl-NL" sz="2000" dirty="0" err="1"/>
              <a:t>Overtime</a:t>
            </a:r>
            <a:r>
              <a:rPr lang="nl-NL" altLang="nl-NL" sz="2000" dirty="0"/>
              <a:t> duurt max  5 min. volgens het ‘</a:t>
            </a:r>
            <a:r>
              <a:rPr lang="nl-NL" altLang="nl-NL" sz="2000" dirty="0" err="1"/>
              <a:t>Sudden</a:t>
            </a:r>
            <a:r>
              <a:rPr lang="nl-NL" altLang="nl-NL" sz="2000" dirty="0"/>
              <a:t> </a:t>
            </a:r>
            <a:r>
              <a:rPr lang="nl-NL" altLang="nl-NL" sz="2000" dirty="0" err="1"/>
              <a:t>Victory</a:t>
            </a:r>
            <a:r>
              <a:rPr lang="nl-NL" altLang="nl-NL" sz="2000" dirty="0"/>
              <a:t>’ systeem,</a:t>
            </a:r>
          </a:p>
          <a:p>
            <a:pPr eaLnBrk="1" hangingPunct="1"/>
            <a:r>
              <a:rPr lang="nl-NL" altLang="nl-NL" sz="2000" dirty="0"/>
              <a:t>d.w.z. zodra er wordt gescoord is de wedstrijd afgelopen.</a:t>
            </a:r>
          </a:p>
          <a:p>
            <a:pPr eaLnBrk="1" hangingPunct="1"/>
            <a:endParaRPr lang="nl-NL" altLang="nl-NL" sz="2000" dirty="0"/>
          </a:p>
          <a:p>
            <a:pPr marL="0" indent="0" eaLnBrk="1" hangingPunct="1"/>
            <a:r>
              <a:rPr lang="nl-NL" altLang="nl-NL" sz="2000" dirty="0"/>
              <a:t>-  Indien er niet wordt gescoord</a:t>
            </a:r>
            <a:r>
              <a:rPr lang="nl-NL" altLang="nl-NL" sz="2000" dirty="0">
                <a:sym typeface="Wingdings" pitchFamily="2" charset="2"/>
              </a:rPr>
              <a:t> BPS</a:t>
            </a:r>
          </a:p>
          <a:p>
            <a:pPr eaLnBrk="1" hangingPunct="1">
              <a:buFontTx/>
              <a:buChar char="-"/>
            </a:pPr>
            <a:endParaRPr lang="nl-NL" altLang="nl-NL" sz="2000" dirty="0">
              <a:sym typeface="Wingdings" pitchFamily="2" charset="2"/>
            </a:endParaRPr>
          </a:p>
          <a:p>
            <a:pPr marL="0" indent="0" eaLnBrk="1" hangingPunct="1"/>
            <a:r>
              <a:rPr lang="nl-NL" altLang="nl-NL" sz="2000" dirty="0">
                <a:sym typeface="Wingdings" pitchFamily="2" charset="2"/>
              </a:rPr>
              <a:t>-  Teams spelen 3 tegen 3</a:t>
            </a:r>
          </a:p>
          <a:p>
            <a:pPr eaLnBrk="1" hangingPunct="1">
              <a:buFontTx/>
              <a:buChar char="-"/>
            </a:pPr>
            <a:endParaRPr lang="nl-NL" altLang="nl-NL" sz="2000" dirty="0">
              <a:sym typeface="Wingdings" pitchFamily="2" charset="2"/>
            </a:endParaRPr>
          </a:p>
          <a:p>
            <a:pPr eaLnBrk="1" hangingPunct="1"/>
            <a:r>
              <a:rPr lang="nl-NL" altLang="nl-NL" sz="2000" dirty="0">
                <a:sym typeface="Wingdings" pitchFamily="2" charset="2"/>
              </a:rPr>
              <a:t>-  Als een team een straf krijgt opgelegd dan moet het andere team er</a:t>
            </a:r>
          </a:p>
          <a:p>
            <a:pPr eaLnBrk="1" hangingPunct="1"/>
            <a:r>
              <a:rPr lang="nl-NL" altLang="nl-NL" sz="2000" dirty="0">
                <a:sym typeface="Wingdings" pitchFamily="2" charset="2"/>
              </a:rPr>
              <a:t>een extra speler bijzetten op het ijs. </a:t>
            </a:r>
          </a:p>
          <a:p>
            <a:pPr eaLnBrk="1" hangingPunct="1"/>
            <a:endParaRPr lang="nl-NL" altLang="nl-NL" sz="2000" dirty="0">
              <a:sym typeface="Wingdings" pitchFamily="2" charset="2"/>
            </a:endParaRPr>
          </a:p>
          <a:p>
            <a:pPr eaLnBrk="1" hangingPunct="1"/>
            <a:r>
              <a:rPr lang="nl-NL" altLang="nl-NL" sz="2000" dirty="0">
                <a:sym typeface="Wingdings" pitchFamily="2" charset="2"/>
              </a:rPr>
              <a:t>- Als </a:t>
            </a:r>
            <a:r>
              <a:rPr lang="nl-NL" altLang="nl-NL" sz="2000" dirty="0" err="1">
                <a:sym typeface="Wingdings" pitchFamily="2" charset="2"/>
              </a:rPr>
              <a:t>Overtime</a:t>
            </a:r>
            <a:r>
              <a:rPr lang="nl-NL" altLang="nl-NL" sz="2000" dirty="0">
                <a:sym typeface="Wingdings" pitchFamily="2" charset="2"/>
              </a:rPr>
              <a:t> ingaat met straffen op de klok: zie schema in Handleiding </a:t>
            </a:r>
          </a:p>
          <a:p>
            <a:pPr eaLnBrk="1" hangingPunct="1"/>
            <a:endParaRPr lang="nl-NL" altLang="nl-NL" sz="2000" dirty="0">
              <a:sym typeface="Wingdings" pitchFamily="2" charset="2"/>
            </a:endParaRPr>
          </a:p>
          <a:p>
            <a:pPr eaLnBrk="1" hangingPunct="1"/>
            <a:r>
              <a:rPr lang="nl-NL" altLang="nl-NL" sz="2000" dirty="0">
                <a:sym typeface="Wingdings" pitchFamily="2" charset="2"/>
              </a:rPr>
              <a:t>-  Samenvallende straffen (</a:t>
            </a:r>
            <a:r>
              <a:rPr lang="nl-NL" altLang="nl-NL" sz="2000" dirty="0" err="1">
                <a:sym typeface="Wingdings" pitchFamily="2" charset="2"/>
              </a:rPr>
              <a:t>Coincidentals</a:t>
            </a:r>
            <a:r>
              <a:rPr lang="nl-NL" altLang="nl-NL" sz="2000" dirty="0">
                <a:sym typeface="Wingdings" pitchFamily="2" charset="2"/>
              </a:rPr>
              <a:t>) worden altijd tegen elkaar</a:t>
            </a:r>
          </a:p>
          <a:p>
            <a:pPr eaLnBrk="1" hangingPunct="1"/>
            <a:r>
              <a:rPr lang="nl-NL" altLang="nl-NL" sz="2000" dirty="0">
                <a:sym typeface="Wingdings" pitchFamily="2" charset="2"/>
              </a:rPr>
              <a:t>weggestreept.</a:t>
            </a: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2975800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50825" y="1341438"/>
            <a:ext cx="8642350" cy="6586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800100" indent="-342900"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257300" indent="-342900"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714500" indent="-342900"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171700" indent="-342900"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u="sng" dirty="0" err="1">
                <a:solidFill>
                  <a:srgbClr val="FFFF00"/>
                </a:solidFill>
              </a:rPr>
              <a:t>Overtime</a:t>
            </a:r>
            <a:r>
              <a:rPr lang="nl-NL" altLang="nl-NL" u="sng" dirty="0">
                <a:solidFill>
                  <a:srgbClr val="FFFF00"/>
                </a:solidFill>
              </a:rPr>
              <a:t> &amp; Beslissende Penalty Shots (BPS)</a:t>
            </a:r>
          </a:p>
          <a:p>
            <a:pPr algn="ctr" eaLnBrk="1" hangingPunct="1"/>
            <a:endParaRPr lang="nl-NL" altLang="nl-NL" sz="1400" dirty="0"/>
          </a:p>
          <a:p>
            <a:pPr eaLnBrk="1" hangingPunct="1">
              <a:buFontTx/>
              <a:buChar char="-"/>
            </a:pPr>
            <a:r>
              <a:rPr lang="nl-NL" altLang="nl-NL" sz="2000" dirty="0"/>
              <a:t>In </a:t>
            </a:r>
            <a:r>
              <a:rPr lang="nl-NL" altLang="nl-NL" sz="2000" dirty="0" err="1"/>
              <a:t>Overtime</a:t>
            </a:r>
            <a:r>
              <a:rPr lang="nl-NL" altLang="nl-NL" sz="2000" dirty="0"/>
              <a:t> spelen de teams op zelfde speelhelft als in 3</a:t>
            </a:r>
            <a:r>
              <a:rPr lang="nl-NL" altLang="nl-NL" sz="2000" baseline="30000" dirty="0"/>
              <a:t>e</a:t>
            </a:r>
            <a:r>
              <a:rPr lang="nl-NL" altLang="nl-NL" sz="2000" dirty="0"/>
              <a:t> periode.</a:t>
            </a:r>
          </a:p>
          <a:p>
            <a:pPr eaLnBrk="1" hangingPunct="1">
              <a:buFontTx/>
              <a:buChar char="-"/>
            </a:pPr>
            <a:endParaRPr lang="nl-NL" altLang="nl-NL" sz="2000" dirty="0"/>
          </a:p>
          <a:p>
            <a:pPr eaLnBrk="1" hangingPunct="1">
              <a:buFontTx/>
              <a:buChar char="-"/>
            </a:pPr>
            <a:r>
              <a:rPr lang="nl-NL" altLang="nl-NL" sz="2000" dirty="0"/>
              <a:t>Bij de BPS verdedigen de goalies het zelfde doel als in de </a:t>
            </a:r>
            <a:r>
              <a:rPr lang="nl-NL" altLang="nl-NL" sz="2000" dirty="0" err="1"/>
              <a:t>Overtime</a:t>
            </a:r>
            <a:endParaRPr lang="nl-NL" altLang="nl-NL" sz="2000" dirty="0"/>
          </a:p>
          <a:p>
            <a:pPr eaLnBrk="1" hangingPunct="1">
              <a:buFontTx/>
              <a:buChar char="-"/>
            </a:pPr>
            <a:endParaRPr lang="nl-NL" altLang="nl-NL" sz="2000" dirty="0"/>
          </a:p>
          <a:p>
            <a:pPr eaLnBrk="1" hangingPunct="1">
              <a:buFontTx/>
              <a:buChar char="-"/>
            </a:pPr>
            <a:r>
              <a:rPr lang="nl-NL" altLang="nl-NL" sz="2000" dirty="0"/>
              <a:t>Spelers die bij einde </a:t>
            </a:r>
            <a:r>
              <a:rPr lang="nl-NL" altLang="nl-NL" sz="2000" dirty="0" err="1"/>
              <a:t>Overtime</a:t>
            </a:r>
            <a:r>
              <a:rPr lang="nl-NL" altLang="nl-NL" sz="2000" dirty="0"/>
              <a:t> in de strafbank zitten mogen de strafbank niet verlaten bij aanvang BPS.</a:t>
            </a:r>
          </a:p>
          <a:p>
            <a:pPr eaLnBrk="1" hangingPunct="1">
              <a:buFontTx/>
              <a:buChar char="-"/>
            </a:pPr>
            <a:endParaRPr lang="nl-NL" altLang="nl-NL" sz="2000" dirty="0"/>
          </a:p>
          <a:p>
            <a:pPr eaLnBrk="1" hangingPunct="1">
              <a:buFontTx/>
              <a:buChar char="-"/>
            </a:pPr>
            <a:r>
              <a:rPr lang="nl-NL" altLang="nl-NL" sz="2000" dirty="0"/>
              <a:t>Voorafgaand aan de BPS dient het ijs te worden geschaafd.</a:t>
            </a:r>
          </a:p>
          <a:p>
            <a:pPr eaLnBrk="1" hangingPunct="1">
              <a:buFontTx/>
              <a:buChar char="-"/>
            </a:pPr>
            <a:endParaRPr lang="nl-NL" altLang="nl-NL" sz="2000" dirty="0"/>
          </a:p>
          <a:p>
            <a:pPr eaLnBrk="1" hangingPunct="1">
              <a:buFontTx/>
              <a:buChar char="-"/>
            </a:pPr>
            <a:r>
              <a:rPr lang="nl-NL" altLang="nl-NL" sz="2000" dirty="0"/>
              <a:t>BPS bestaat uit serie van 5 shots door verschillende spelers.</a:t>
            </a:r>
          </a:p>
          <a:p>
            <a:pPr eaLnBrk="1" hangingPunct="1">
              <a:buFontTx/>
              <a:buChar char="-"/>
            </a:pPr>
            <a:endParaRPr lang="nl-NL" altLang="nl-NL" sz="2000" dirty="0"/>
          </a:p>
          <a:p>
            <a:pPr eaLnBrk="1" hangingPunct="1">
              <a:buFontTx/>
              <a:buChar char="-"/>
            </a:pPr>
            <a:r>
              <a:rPr lang="nl-NL" altLang="nl-NL" sz="2000" dirty="0"/>
              <a:t>Indien na serie van 5 nog steeds gelijk, dan om en om één PS, hierbij geldt niet de verplichting van verschillende spelers.</a:t>
            </a:r>
          </a:p>
          <a:p>
            <a:pPr eaLnBrk="1" hangingPunct="1">
              <a:buFontTx/>
              <a:buChar char="-"/>
            </a:pPr>
            <a:endParaRPr lang="nl-NL" altLang="nl-NL" sz="2000" dirty="0"/>
          </a:p>
          <a:p>
            <a:pPr eaLnBrk="1" hangingPunct="1">
              <a:buFontTx/>
              <a:buChar char="-"/>
            </a:pPr>
            <a:r>
              <a:rPr lang="nl-NL" altLang="nl-NL" sz="2000" dirty="0"/>
              <a:t>Scoreverloop van BPS bijhouden op scorebord.</a:t>
            </a:r>
          </a:p>
          <a:p>
            <a:pPr eaLnBrk="1" hangingPunct="1">
              <a:buFontTx/>
              <a:buChar char="-"/>
            </a:pPr>
            <a:endParaRPr lang="nl-NL" altLang="nl-NL" sz="2000" dirty="0"/>
          </a:p>
          <a:p>
            <a:pPr eaLnBrk="1" hangingPunct="1">
              <a:buFontTx/>
              <a:buChar char="-"/>
            </a:pPr>
            <a:endParaRPr lang="nl-NL" altLang="nl-NL" sz="2000" dirty="0"/>
          </a:p>
          <a:p>
            <a:pPr eaLnBrk="1" hangingPunct="1"/>
            <a:endParaRPr lang="nl-NL" altLang="nl-NL" sz="2000" dirty="0"/>
          </a:p>
          <a:p>
            <a:pPr marL="0" indent="0" eaLnBrk="1" hangingPunct="1"/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18058829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50825" y="1341438"/>
            <a:ext cx="8642350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800100" indent="-342900"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257300" indent="-342900"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714500" indent="-342900"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171700" indent="-342900"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u="sng" dirty="0" err="1">
                <a:solidFill>
                  <a:srgbClr val="FFFF00"/>
                </a:solidFill>
              </a:rPr>
              <a:t>Overtime</a:t>
            </a:r>
            <a:r>
              <a:rPr lang="nl-NL" altLang="nl-NL" u="sng" dirty="0">
                <a:solidFill>
                  <a:srgbClr val="FFFF00"/>
                </a:solidFill>
              </a:rPr>
              <a:t> &amp; Beslissende Penalty Shots (BPS)</a:t>
            </a:r>
          </a:p>
          <a:p>
            <a:pPr algn="ctr" eaLnBrk="1" hangingPunct="1"/>
            <a:endParaRPr lang="nl-NL" altLang="nl-NL" sz="1400" dirty="0"/>
          </a:p>
          <a:p>
            <a:pPr eaLnBrk="1" hangingPunct="1">
              <a:buFontTx/>
              <a:buChar char="-"/>
            </a:pPr>
            <a:r>
              <a:rPr lang="nl-NL" altLang="nl-NL" sz="2000" dirty="0"/>
              <a:t>Gebruik het Penalty Shot-formulier (Bijlage 7 van Handleiding)</a:t>
            </a:r>
          </a:p>
          <a:p>
            <a:pPr eaLnBrk="1" hangingPunct="1">
              <a:buFontTx/>
              <a:buChar char="-"/>
            </a:pPr>
            <a:endParaRPr lang="nl-NL" altLang="nl-NL" sz="2000" dirty="0"/>
          </a:p>
          <a:p>
            <a:pPr eaLnBrk="1" hangingPunct="1">
              <a:buFontTx/>
              <a:buChar char="-"/>
            </a:pPr>
            <a:r>
              <a:rPr lang="nl-NL" altLang="nl-NL" sz="2000" dirty="0"/>
              <a:t>Noteer bij elk shot het rugnummer van de speler. ( je krijgt </a:t>
            </a:r>
            <a:r>
              <a:rPr lang="nl-NL" altLang="nl-NL" sz="2000" u="sng" dirty="0"/>
              <a:t>geen</a:t>
            </a:r>
            <a:r>
              <a:rPr lang="nl-NL" altLang="nl-NL" sz="2000" dirty="0"/>
              <a:t> lijstje van spelers voorafgaande aan BPS.)</a:t>
            </a:r>
          </a:p>
          <a:p>
            <a:pPr eaLnBrk="1" hangingPunct="1">
              <a:buFontTx/>
              <a:buChar char="-"/>
            </a:pPr>
            <a:endParaRPr lang="nl-NL" altLang="nl-NL" sz="2000" dirty="0"/>
          </a:p>
          <a:p>
            <a:pPr eaLnBrk="1" hangingPunct="1">
              <a:buFontTx/>
              <a:buChar char="-"/>
            </a:pPr>
            <a:r>
              <a:rPr lang="nl-NL" altLang="nl-NL" sz="2000" dirty="0"/>
              <a:t>Noteer ook steeds welke goalie het doel verdedigt </a:t>
            </a:r>
          </a:p>
          <a:p>
            <a:pPr eaLnBrk="1" hangingPunct="1">
              <a:buFontTx/>
              <a:buChar char="-"/>
            </a:pPr>
            <a:endParaRPr lang="nl-NL" altLang="nl-NL" sz="2000" dirty="0"/>
          </a:p>
          <a:p>
            <a:pPr eaLnBrk="1" hangingPunct="1">
              <a:buFontTx/>
              <a:buChar char="-"/>
            </a:pPr>
            <a:r>
              <a:rPr lang="nl-NL" altLang="nl-NL" sz="2000" dirty="0"/>
              <a:t>Noteer of er wel/niet is gescoord.</a:t>
            </a:r>
          </a:p>
          <a:p>
            <a:pPr eaLnBrk="1" hangingPunct="1">
              <a:buFontTx/>
              <a:buChar char="-"/>
            </a:pPr>
            <a:endParaRPr lang="nl-NL" altLang="nl-NL" sz="2000" dirty="0"/>
          </a:p>
          <a:p>
            <a:pPr marL="0" indent="0" eaLnBrk="1" hangingPunct="1"/>
            <a:endParaRPr lang="nl-NL" altLang="nl-NL" sz="2000" dirty="0"/>
          </a:p>
          <a:p>
            <a:pPr eaLnBrk="1" hangingPunct="1">
              <a:buFontTx/>
              <a:buChar char="-"/>
            </a:pPr>
            <a:endParaRPr lang="nl-NL" altLang="nl-NL" sz="2000" dirty="0"/>
          </a:p>
          <a:p>
            <a:pPr eaLnBrk="1" hangingPunct="1"/>
            <a:endParaRPr lang="nl-NL" altLang="nl-NL" sz="2000" dirty="0"/>
          </a:p>
          <a:p>
            <a:pPr marL="0" indent="0" eaLnBrk="1" hangingPunct="1"/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10053830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nl-NL" altLang="nl-NL" sz="5000" b="1" dirty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AFWIJKENDE REGELS IN</a:t>
            </a:r>
          </a:p>
          <a:p>
            <a:pPr algn="ctr" eaLnBrk="1" hangingPunct="1">
              <a:buFontTx/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JEUGDCOMPETITIES</a:t>
            </a:r>
          </a:p>
        </p:txBody>
      </p:sp>
    </p:spTree>
    <p:extLst>
      <p:ext uri="{BB962C8B-B14F-4D97-AF65-F5344CB8AC3E}">
        <p14:creationId xmlns:p14="http://schemas.microsoft.com/office/powerpoint/2010/main" val="36236883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9036496" cy="532859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U13</a:t>
            </a:r>
          </a:p>
          <a:p>
            <a:pPr eaLnBrk="1" hangingPunct="1">
              <a:buFontTx/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U13-wedstrijden worden afwisselend gespeeld: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Op full ice (volledige ijsoppervlak)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3 op 3 in toernooivorm</a:t>
            </a:r>
          </a:p>
          <a:p>
            <a:pPr marL="0" indent="0" eaLnBrk="1" hangingPunct="1">
              <a:buNone/>
            </a:pPr>
            <a:endParaRPr lang="nl-NL" altLang="nl-NL" sz="2800" dirty="0">
              <a:solidFill>
                <a:schemeClr val="bg1"/>
              </a:solidFill>
            </a:endParaRPr>
          </a:p>
          <a:p>
            <a:pPr eaLnBrk="1" hangingPunct="1">
              <a:buFontTx/>
              <a:buChar char="-"/>
            </a:pPr>
            <a:r>
              <a:rPr lang="nl-NL" altLang="nl-NL" sz="2800" dirty="0">
                <a:solidFill>
                  <a:schemeClr val="bg1"/>
                </a:solidFill>
              </a:rPr>
              <a:t>De full ice wedstrijden worden in </a:t>
            </a:r>
            <a:r>
              <a:rPr lang="nl-NL" altLang="nl-NL" sz="2800" dirty="0" err="1">
                <a:solidFill>
                  <a:schemeClr val="bg1"/>
                </a:solidFill>
              </a:rPr>
              <a:t>Egrep</a:t>
            </a:r>
            <a:r>
              <a:rPr lang="nl-NL" altLang="nl-NL" sz="2800" dirty="0">
                <a:solidFill>
                  <a:schemeClr val="bg1"/>
                </a:solidFill>
              </a:rPr>
              <a:t> vastgelegd, de uitslagen worden niet gepubliceerd.</a:t>
            </a:r>
          </a:p>
          <a:p>
            <a:pPr eaLnBrk="1" hangingPunct="1">
              <a:buFontTx/>
              <a:buChar char="-"/>
            </a:pPr>
            <a:r>
              <a:rPr lang="nl-NL" altLang="nl-NL" sz="2800" dirty="0">
                <a:solidFill>
                  <a:schemeClr val="bg1"/>
                </a:solidFill>
              </a:rPr>
              <a:t>De 3 op 3 wedstrijden worden niet officieel bijgehouden.</a:t>
            </a:r>
          </a:p>
          <a:p>
            <a:pPr marL="0" indent="0" eaLnBrk="1" hangingPunct="1">
              <a:buNone/>
            </a:pPr>
            <a:endParaRPr lang="nl-NL" altLang="nl-NL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4869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9036496" cy="532859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U13</a:t>
            </a:r>
          </a:p>
          <a:p>
            <a:pPr marL="0" indent="0" algn="ctr" eaLnBrk="1" hangingPunct="1">
              <a:buNone/>
            </a:pPr>
            <a:r>
              <a:rPr lang="nl-NL" altLang="nl-NL" u="sng" dirty="0">
                <a:solidFill>
                  <a:srgbClr val="FFFF00"/>
                </a:solidFill>
              </a:rPr>
              <a:t>Spelregels 3 op 3 wedstrijden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Drie verenigingen elk met twee teams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Twee wedstrijden tegelijk in de breedte op 1/3-veld.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Afscheiding op de blauwe lijnen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Het middenvak blijft leeg, 2 banken voor beide teams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Doelen staan op de randen van de beide cirkels (cirkellijn=doellijn)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Elk team bestaat uit 3 spelers en een goalie.</a:t>
            </a:r>
          </a:p>
        </p:txBody>
      </p:sp>
    </p:spTree>
    <p:extLst>
      <p:ext uri="{BB962C8B-B14F-4D97-AF65-F5344CB8AC3E}">
        <p14:creationId xmlns:p14="http://schemas.microsoft.com/office/powerpoint/2010/main" val="28365199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9036496" cy="532859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U13</a:t>
            </a:r>
          </a:p>
          <a:p>
            <a:pPr marL="0" indent="0" algn="ctr" eaLnBrk="1" hangingPunct="1">
              <a:buNone/>
            </a:pPr>
            <a:r>
              <a:rPr lang="nl-NL" altLang="nl-NL" u="sng" dirty="0">
                <a:solidFill>
                  <a:srgbClr val="FFFF00"/>
                </a:solidFill>
              </a:rPr>
              <a:t>Spelregels 3 op 3 wedstrijden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Zes wedstrijden volgens het volgende schema: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Wedstrijd 1: 1A – 2A en 1B – 2B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Wedstrijd 2: 3A – 2A en 3B – 2B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Wedstrijd 3: 1A – 3A en 1B – 3B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Wedstrijd 4: 1A – 2A en 1B – 2B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Wedstrijd 5: 3A – 2A en 3B – 2B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Wedstrijd 6: 1A – 3A en 1B – 3B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Elk team speelt dus 4 wedstrijden.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nl-NL" alt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0215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9036496" cy="532859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U13</a:t>
            </a:r>
          </a:p>
          <a:p>
            <a:pPr marL="0" indent="0" algn="ctr" eaLnBrk="1" hangingPunct="1">
              <a:buNone/>
            </a:pPr>
            <a:r>
              <a:rPr lang="nl-NL" altLang="nl-NL" u="sng" dirty="0">
                <a:solidFill>
                  <a:srgbClr val="FFFF00"/>
                </a:solidFill>
              </a:rPr>
              <a:t>Spelregels 3 op 3 wedstrijden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400" dirty="0">
                <a:solidFill>
                  <a:schemeClr val="bg1"/>
                </a:solidFill>
              </a:rPr>
              <a:t>Wedstrijdtijd: 16 minuten doorlopende tijd (vuile tijd).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400" dirty="0">
                <a:solidFill>
                  <a:schemeClr val="bg1"/>
                </a:solidFill>
              </a:rPr>
              <a:t>Wisselsignaal: om de 60 seconden, vliegende wissel.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400" dirty="0">
                <a:solidFill>
                  <a:schemeClr val="bg1"/>
                </a:solidFill>
              </a:rPr>
              <a:t>Overtreding </a:t>
            </a:r>
            <a:r>
              <a:rPr lang="nl-NL" altLang="nl-NL" sz="2400" dirty="0">
                <a:solidFill>
                  <a:schemeClr val="bg1"/>
                </a:solidFill>
                <a:sym typeface="Wingdings" pitchFamily="2" charset="2"/>
              </a:rPr>
              <a:t> Geen spelers naar de strafbank, maar:     ‘Break-</a:t>
            </a:r>
            <a:r>
              <a:rPr lang="nl-NL" altLang="nl-NL" sz="2400" dirty="0" err="1">
                <a:solidFill>
                  <a:schemeClr val="bg1"/>
                </a:solidFill>
                <a:sym typeface="Wingdings" pitchFamily="2" charset="2"/>
              </a:rPr>
              <a:t>away</a:t>
            </a:r>
            <a:r>
              <a:rPr lang="nl-NL" altLang="nl-NL" sz="2400" dirty="0">
                <a:solidFill>
                  <a:schemeClr val="bg1"/>
                </a:solidFill>
                <a:sym typeface="Wingdings" pitchFamily="2" charset="2"/>
              </a:rPr>
              <a:t> Penalty Shot’ voor de tegenpartij.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400" dirty="0">
                <a:solidFill>
                  <a:schemeClr val="bg1"/>
                </a:solidFill>
                <a:sym typeface="Wingdings" pitchFamily="2" charset="2"/>
              </a:rPr>
              <a:t>Game </a:t>
            </a:r>
            <a:r>
              <a:rPr lang="nl-NL" altLang="nl-NL" sz="2400" dirty="0" err="1">
                <a:solidFill>
                  <a:schemeClr val="bg1"/>
                </a:solidFill>
                <a:sym typeface="Wingdings" pitchFamily="2" charset="2"/>
              </a:rPr>
              <a:t>Misconduct</a:t>
            </a:r>
            <a:r>
              <a:rPr lang="nl-NL" altLang="nl-NL" sz="2400" dirty="0">
                <a:solidFill>
                  <a:schemeClr val="bg1"/>
                </a:solidFill>
                <a:sym typeface="Wingdings" pitchFamily="2" charset="2"/>
              </a:rPr>
              <a:t> Penalty geschorst voor de volgende wedstrijd.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400" dirty="0">
                <a:solidFill>
                  <a:schemeClr val="bg1"/>
                </a:solidFill>
                <a:sym typeface="Wingdings" pitchFamily="2" charset="2"/>
              </a:rPr>
              <a:t>Match Penalty  </a:t>
            </a:r>
            <a:r>
              <a:rPr lang="nl-NL" altLang="nl-NL" sz="2400" dirty="0" err="1">
                <a:solidFill>
                  <a:schemeClr val="bg1"/>
                </a:solidFill>
                <a:sym typeface="Wingdings" pitchFamily="2" charset="2"/>
              </a:rPr>
              <a:t>geschorts</a:t>
            </a:r>
            <a:r>
              <a:rPr lang="nl-NL" altLang="nl-NL" sz="2400" dirty="0">
                <a:solidFill>
                  <a:schemeClr val="bg1"/>
                </a:solidFill>
                <a:sym typeface="Wingdings" pitchFamily="2" charset="2"/>
              </a:rPr>
              <a:t> voor de rest van toernooi.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400" dirty="0" err="1">
                <a:solidFill>
                  <a:schemeClr val="bg1"/>
                </a:solidFill>
                <a:sym typeface="Wingdings" pitchFamily="2" charset="2"/>
              </a:rPr>
              <a:t>Misconduct</a:t>
            </a:r>
            <a:r>
              <a:rPr lang="nl-NL" altLang="nl-NL" sz="2400" dirty="0">
                <a:solidFill>
                  <a:schemeClr val="bg1"/>
                </a:solidFill>
                <a:sym typeface="Wingdings" pitchFamily="2" charset="2"/>
              </a:rPr>
              <a:t>  speler mag in de betreffende wedstrijd niet meer verder spelen.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nl-NL" alt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382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9036496" cy="532859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U13</a:t>
            </a:r>
          </a:p>
          <a:p>
            <a:pPr marL="0" indent="0" algn="ctr" eaLnBrk="1" hangingPunct="1">
              <a:buNone/>
            </a:pPr>
            <a:r>
              <a:rPr lang="nl-NL" altLang="nl-NL" u="sng" dirty="0">
                <a:solidFill>
                  <a:srgbClr val="FFFF00"/>
                </a:solidFill>
              </a:rPr>
              <a:t>Spelregels 3 op 3 wedstrijden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Geen bodychecks, wel bodycontact.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Geen slapshots.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Face-off (center ice): alleen bij aanvang wedstrijd en na een blessure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Spel wordt hervat met het gooien van de puck in één van de twee hoeken van betreffende doel: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   Na doelpunt, na vasthouden van de puck door goalie.</a:t>
            </a:r>
          </a:p>
          <a:p>
            <a:pPr marL="0" indent="0" eaLnBrk="1" hangingPunct="1">
              <a:buNone/>
            </a:pPr>
            <a:endParaRPr lang="nl-NL" alt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8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341438"/>
            <a:ext cx="8712968" cy="53276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b="1" dirty="0">
                <a:solidFill>
                  <a:srgbClr val="FFFF00"/>
                </a:solidFill>
              </a:rPr>
              <a:t>WERKZAAMHEDEN OFFICIAL SCORER</a:t>
            </a:r>
          </a:p>
          <a:p>
            <a:pPr algn="ctr" eaLnBrk="1" hangingPunct="1">
              <a:buFontTx/>
              <a:buNone/>
            </a:pPr>
            <a:endParaRPr lang="nl-NL" altLang="nl-NL" sz="900" dirty="0">
              <a:solidFill>
                <a:schemeClr val="bg1"/>
              </a:solidFill>
            </a:endParaRPr>
          </a:p>
          <a:p>
            <a:pPr eaLnBrk="1" hangingPunct="1"/>
            <a:r>
              <a:rPr lang="nl-NL" altLang="nl-NL" sz="2800" dirty="0">
                <a:solidFill>
                  <a:schemeClr val="bg1"/>
                </a:solidFill>
              </a:rPr>
              <a:t>Heeft leiding in de </a:t>
            </a:r>
            <a:r>
              <a:rPr lang="nl-NL" altLang="nl-NL" sz="2800" dirty="0" err="1">
                <a:solidFill>
                  <a:schemeClr val="bg1"/>
                </a:solidFill>
              </a:rPr>
              <a:t>bench</a:t>
            </a:r>
            <a:r>
              <a:rPr lang="nl-NL" altLang="nl-NL" sz="2800" dirty="0">
                <a:solidFill>
                  <a:schemeClr val="bg1"/>
                </a:solidFill>
              </a:rPr>
              <a:t> en communiceert met de scheidsrechter. Verantwoordelijk voor goed verloop van de wedstrijd.</a:t>
            </a:r>
          </a:p>
          <a:p>
            <a:pPr eaLnBrk="1" hangingPunct="1"/>
            <a:r>
              <a:rPr lang="nl-NL" altLang="nl-NL" sz="2800" dirty="0">
                <a:solidFill>
                  <a:schemeClr val="bg1"/>
                </a:solidFill>
              </a:rPr>
              <a:t>Invoeren wedstrijdgegevens in </a:t>
            </a:r>
            <a:r>
              <a:rPr lang="nl-NL" altLang="nl-NL" sz="2800" dirty="0" err="1">
                <a:solidFill>
                  <a:schemeClr val="bg1"/>
                </a:solidFill>
              </a:rPr>
              <a:t>Egrep</a:t>
            </a:r>
            <a:r>
              <a:rPr lang="nl-NL" altLang="nl-NL" sz="2800" dirty="0">
                <a:solidFill>
                  <a:schemeClr val="bg1"/>
                </a:solidFill>
              </a:rPr>
              <a:t>, kan ook door ander worden gedaan (wordt apart behandeld).</a:t>
            </a:r>
          </a:p>
          <a:p>
            <a:pPr eaLnBrk="1" hangingPunct="1"/>
            <a:r>
              <a:rPr lang="nl-NL" altLang="nl-NL" sz="2800" dirty="0">
                <a:solidFill>
                  <a:schemeClr val="bg1"/>
                </a:solidFill>
              </a:rPr>
              <a:t>Omroepen mededelingen (zie Handleiding).</a:t>
            </a:r>
          </a:p>
          <a:p>
            <a:pPr eaLnBrk="1" hangingPunct="1"/>
            <a:r>
              <a:rPr lang="nl-NL" altLang="nl-NL" sz="2800" dirty="0">
                <a:solidFill>
                  <a:schemeClr val="bg1"/>
                </a:solidFill>
              </a:rPr>
              <a:t>Controle aantal spelers/teambegeleiding, </a:t>
            </a:r>
            <a:r>
              <a:rPr lang="nl-NL" altLang="nl-NL" sz="2800" u="sng" dirty="0">
                <a:solidFill>
                  <a:schemeClr val="bg1"/>
                </a:solidFill>
              </a:rPr>
              <a:t>per team</a:t>
            </a:r>
            <a:r>
              <a:rPr lang="nl-NL" altLang="nl-NL" sz="2800" dirty="0">
                <a:solidFill>
                  <a:schemeClr val="bg1"/>
                </a:solidFill>
              </a:rPr>
              <a:t>:   	         -  </a:t>
            </a:r>
            <a:r>
              <a:rPr lang="nl-NL" altLang="nl-NL" sz="2000" dirty="0">
                <a:solidFill>
                  <a:schemeClr val="bg1"/>
                </a:solidFill>
              </a:rPr>
              <a:t>Minimaal 6 spelers (5 veldspelers + 1 goalie).</a:t>
            </a:r>
          </a:p>
          <a:p>
            <a:pPr eaLnBrk="1" hangingPunct="1">
              <a:buFontTx/>
              <a:buNone/>
            </a:pPr>
            <a:r>
              <a:rPr lang="nl-NL" altLang="nl-NL" sz="2000" dirty="0">
                <a:solidFill>
                  <a:schemeClr val="bg1"/>
                </a:solidFill>
              </a:rPr>
              <a:t>                          -  Maximaal 22 spelers (20 veldspelers + 2 goalies).</a:t>
            </a:r>
          </a:p>
          <a:p>
            <a:pPr eaLnBrk="1" hangingPunct="1">
              <a:buFontTx/>
              <a:buNone/>
            </a:pPr>
            <a:r>
              <a:rPr lang="nl-NL" altLang="nl-NL" sz="2000" dirty="0">
                <a:solidFill>
                  <a:schemeClr val="bg1"/>
                </a:solidFill>
              </a:rPr>
              <a:t>                          -  Maximaal 8 teambegeleiders.</a:t>
            </a:r>
          </a:p>
          <a:p>
            <a:pPr marL="0" indent="0" eaLnBrk="1" hangingPunct="1">
              <a:buNone/>
            </a:pPr>
            <a:endParaRPr lang="nl-NL" altLang="nl-NL" sz="2800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endParaRPr lang="nl-NL" altLang="nl-NL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9036496" cy="532859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U13</a:t>
            </a:r>
          </a:p>
          <a:p>
            <a:pPr marL="0" indent="0" algn="ctr" eaLnBrk="1" hangingPunct="1">
              <a:buNone/>
            </a:pPr>
            <a:r>
              <a:rPr lang="nl-NL" altLang="nl-NL" u="sng" dirty="0">
                <a:solidFill>
                  <a:srgbClr val="FFFF00"/>
                </a:solidFill>
              </a:rPr>
              <a:t>Spelregels 3 op 3 wedstrijden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Er is alleen een Timekeeper (</a:t>
            </a:r>
            <a:r>
              <a:rPr lang="nl-NL" altLang="nl-NL" sz="2800" dirty="0" err="1">
                <a:solidFill>
                  <a:schemeClr val="bg1"/>
                </a:solidFill>
              </a:rPr>
              <a:t>Klokker</a:t>
            </a:r>
            <a:r>
              <a:rPr lang="nl-NL" altLang="nl-NL" sz="2800" dirty="0">
                <a:solidFill>
                  <a:schemeClr val="bg1"/>
                </a:solidFill>
              </a:rPr>
              <a:t>) nodig in de </a:t>
            </a:r>
            <a:r>
              <a:rPr lang="nl-NL" altLang="nl-NL" sz="2800" dirty="0" err="1">
                <a:solidFill>
                  <a:schemeClr val="bg1"/>
                </a:solidFill>
              </a:rPr>
              <a:t>bench</a:t>
            </a:r>
            <a:r>
              <a:rPr lang="nl-NL" altLang="nl-NL" sz="2800" dirty="0">
                <a:solidFill>
                  <a:schemeClr val="bg1"/>
                </a:solidFill>
              </a:rPr>
              <a:t> die elke minuut een wisselsignaal laat horen.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Score wordt niet bijgehouden op het scorebord.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Wedstrijd </a:t>
            </a: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 16 min. (bij blessures loopt tijd door).</a:t>
            </a:r>
            <a:endParaRPr lang="nl-NL" altLang="nl-NL" sz="2800" dirty="0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Tussen de wedstrijden 2 minuten pauze voor het wisselen van de teams.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Tussen 3</a:t>
            </a:r>
            <a:r>
              <a:rPr lang="nl-NL" altLang="nl-NL" sz="2800" baseline="30000" dirty="0">
                <a:solidFill>
                  <a:schemeClr val="bg1"/>
                </a:solidFill>
              </a:rPr>
              <a:t>e</a:t>
            </a:r>
            <a:r>
              <a:rPr lang="nl-NL" altLang="nl-NL" sz="2800" dirty="0">
                <a:solidFill>
                  <a:schemeClr val="bg1"/>
                </a:solidFill>
              </a:rPr>
              <a:t> en 4</a:t>
            </a:r>
            <a:r>
              <a:rPr lang="nl-NL" altLang="nl-NL" sz="2800" baseline="30000" dirty="0">
                <a:solidFill>
                  <a:schemeClr val="bg1"/>
                </a:solidFill>
              </a:rPr>
              <a:t>e</a:t>
            </a:r>
            <a:r>
              <a:rPr lang="nl-NL" altLang="nl-NL" sz="2800" dirty="0">
                <a:solidFill>
                  <a:schemeClr val="bg1"/>
                </a:solidFill>
              </a:rPr>
              <a:t> wedstrijd</a:t>
            </a: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 Dweilen (15 min.)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Totale speeltijd  2 uur.</a:t>
            </a:r>
            <a:endParaRPr lang="nl-NL" alt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537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24744"/>
            <a:ext cx="9144000" cy="547260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U11/U9/U7-toernooien</a:t>
            </a:r>
          </a:p>
          <a:p>
            <a:pPr algn="ctr" eaLnBrk="1" hangingPunct="1">
              <a:buFontTx/>
              <a:buNone/>
            </a:pPr>
            <a:endParaRPr lang="nl-NL" altLang="nl-NL" sz="2400" b="1" i="1" u="sng" dirty="0">
              <a:solidFill>
                <a:srgbClr val="FFFF0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U9 en U7 spelen tegelijkertijd gedurende 1 uur gevolgd door apart de U11.</a:t>
            </a:r>
          </a:p>
          <a:p>
            <a:pPr marL="0" indent="0" eaLnBrk="1" hangingPunct="1">
              <a:buNone/>
            </a:pPr>
            <a:endParaRPr lang="nl-NL" altLang="nl-NL" sz="2800" dirty="0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 In een blok van 2 uur ijstijd wordt de indeling: 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    -  1</a:t>
            </a:r>
            <a:r>
              <a:rPr lang="nl-NL" altLang="nl-NL" sz="2800" baseline="30000" dirty="0">
                <a:solidFill>
                  <a:schemeClr val="bg1"/>
                </a:solidFill>
              </a:rPr>
              <a:t>e</a:t>
            </a:r>
            <a:r>
              <a:rPr lang="nl-NL" altLang="nl-NL" sz="2800" dirty="0">
                <a:solidFill>
                  <a:schemeClr val="bg1"/>
                </a:solidFill>
              </a:rPr>
              <a:t> uur: U9/U7 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    -  2</a:t>
            </a:r>
            <a:r>
              <a:rPr lang="nl-NL" altLang="nl-NL" sz="2800" baseline="30000" dirty="0">
                <a:solidFill>
                  <a:schemeClr val="bg1"/>
                </a:solidFill>
              </a:rPr>
              <a:t>e</a:t>
            </a:r>
            <a:r>
              <a:rPr lang="nl-NL" altLang="nl-NL" sz="2800" dirty="0">
                <a:solidFill>
                  <a:schemeClr val="bg1"/>
                </a:solidFill>
              </a:rPr>
              <a:t> uur: U11</a:t>
            </a:r>
          </a:p>
          <a:p>
            <a:pPr marL="0" indent="0" eaLnBrk="1" hangingPunct="1">
              <a:buNone/>
            </a:pPr>
            <a:endParaRPr lang="nl-NL" altLang="nl-NL" sz="2800" dirty="0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Geen dweilpauze</a:t>
            </a:r>
          </a:p>
          <a:p>
            <a:pPr marL="0" indent="0" eaLnBrk="1" hangingPunct="1">
              <a:buNone/>
            </a:pPr>
            <a:endParaRPr lang="nl-NL" altLang="nl-NL" sz="2800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nl-NL" altLang="nl-NL" sz="28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nl-NL" alt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0759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24744"/>
            <a:ext cx="9144000" cy="547260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U11/U9/U7-toernooien</a:t>
            </a:r>
          </a:p>
          <a:p>
            <a:pPr algn="ctr" eaLnBrk="1" hangingPunct="1">
              <a:buFontTx/>
              <a:buNone/>
            </a:pPr>
            <a:endParaRPr lang="nl-NL" altLang="nl-NL" sz="2400" b="1" i="1" u="sng" dirty="0">
              <a:solidFill>
                <a:srgbClr val="FFFF00"/>
              </a:solidFill>
            </a:endParaRP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 </a:t>
            </a:r>
            <a:r>
              <a:rPr lang="nl-NL" altLang="nl-NL" sz="4000" b="1" u="sng" dirty="0">
                <a:solidFill>
                  <a:srgbClr val="FFFF00"/>
                </a:solidFill>
              </a:rPr>
              <a:t>U11-toernooi: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4 teams spelen 6 wedstrijdjes in 3 rondes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Spelen in de lengte op twee speelhelften met op de middenlijn een afscheiding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De regulier doelen (183 x 122 cm) worden gebruikt.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Een team bestaat uit:</a:t>
            </a: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 5 veldspelers + een goalie.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Gelijktijdig worden er twee wedstrijden gespeeld.</a:t>
            </a:r>
            <a:endParaRPr lang="nl-NL" altLang="nl-NL" sz="2800" dirty="0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nl-NL" altLang="nl-NL" sz="2800" dirty="0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nl-NL" altLang="nl-NL" sz="28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nl-NL" alt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7832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24744"/>
            <a:ext cx="9144000" cy="547260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U11/U9/U7-toernooien</a:t>
            </a:r>
          </a:p>
          <a:p>
            <a:pPr algn="ctr" eaLnBrk="1" hangingPunct="1">
              <a:buFontTx/>
              <a:buNone/>
            </a:pPr>
            <a:endParaRPr lang="nl-NL" altLang="nl-NL" sz="1600" b="1" u="sng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U11-toernooi: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Wedstrijdtijd: 18 min. vuile tijd met volgende schema: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Ronde 1: Veld 1 </a:t>
            </a: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 Team A  – Team B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                Veld 2  Team C – Team D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Ronde 2: </a:t>
            </a:r>
            <a:r>
              <a:rPr lang="nl-NL" altLang="nl-NL" sz="2800" dirty="0">
                <a:solidFill>
                  <a:schemeClr val="bg1"/>
                </a:solidFill>
              </a:rPr>
              <a:t>Veld 1 </a:t>
            </a: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 Team A  – Team C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                Veld 2  Team D – Team B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Ronde 3: </a:t>
            </a:r>
            <a:r>
              <a:rPr lang="nl-NL" altLang="nl-NL" sz="2800" dirty="0">
                <a:solidFill>
                  <a:schemeClr val="bg1"/>
                </a:solidFill>
              </a:rPr>
              <a:t>Veld 1 </a:t>
            </a: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 Team A  – Team D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                Veld 2  Team C – Team B</a:t>
            </a:r>
          </a:p>
          <a:p>
            <a:pPr marL="0" indent="0" eaLnBrk="1" hangingPunct="1">
              <a:buNone/>
            </a:pPr>
            <a:endParaRPr lang="nl-NL" altLang="nl-NL" sz="2800" dirty="0">
              <a:solidFill>
                <a:schemeClr val="bg1"/>
              </a:solidFill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nl-NL" altLang="nl-NL" sz="2800" dirty="0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nl-NL" altLang="nl-NL" sz="28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nl-NL" alt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2810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24744"/>
            <a:ext cx="9144000" cy="547260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U11/U9/U7-toernooien</a:t>
            </a:r>
          </a:p>
          <a:p>
            <a:pPr algn="ctr" eaLnBrk="1" hangingPunct="1">
              <a:buFontTx/>
              <a:buNone/>
            </a:pPr>
            <a:endParaRPr lang="nl-NL" altLang="nl-NL" sz="1400" b="1" u="sng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U11-toernooi: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Wisselsignaal: om de 60 sec (vliegende wissel).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Er is alleen een Timekeeper (</a:t>
            </a:r>
            <a:r>
              <a:rPr lang="nl-NL" altLang="nl-NL" sz="2800" dirty="0" err="1">
                <a:solidFill>
                  <a:schemeClr val="bg1"/>
                </a:solidFill>
                <a:sym typeface="Wingdings" pitchFamily="2" charset="2"/>
              </a:rPr>
              <a:t>klokker</a:t>
            </a: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) nodig.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De wedstrijden worden niet officieel bijgehouden.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Doelpunten worden niet bijgehouden op scorebord.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Geen bodychecks, wel bodycontact.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Geen slapshots.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nl-NL" altLang="nl-NL" sz="2800" dirty="0">
              <a:solidFill>
                <a:schemeClr val="bg1"/>
              </a:solidFill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nl-NL" altLang="nl-NL" sz="2800" dirty="0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nl-NL" altLang="nl-NL" sz="28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nl-NL" alt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4066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9036496" cy="558924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U11/U9/U7-toernooien</a:t>
            </a:r>
          </a:p>
          <a:p>
            <a:pPr algn="ctr" eaLnBrk="1" hangingPunct="1">
              <a:buFontTx/>
              <a:buNone/>
            </a:pPr>
            <a:endParaRPr lang="nl-NL" altLang="nl-NL" sz="2400" b="1" i="1" u="sng" dirty="0">
              <a:solidFill>
                <a:srgbClr val="FFFF0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4000" b="1" u="sng" dirty="0">
                <a:solidFill>
                  <a:srgbClr val="FFFF00"/>
                </a:solidFill>
              </a:rPr>
              <a:t>U11-toernooi:</a:t>
            </a:r>
            <a:endParaRPr lang="nl-NL" altLang="nl-NL" sz="2400" dirty="0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400" dirty="0">
                <a:solidFill>
                  <a:schemeClr val="bg1"/>
                </a:solidFill>
              </a:rPr>
              <a:t>Overtreding </a:t>
            </a:r>
            <a:r>
              <a:rPr lang="nl-NL" altLang="nl-NL" sz="2400" dirty="0">
                <a:solidFill>
                  <a:schemeClr val="bg1"/>
                </a:solidFill>
                <a:sym typeface="Wingdings" pitchFamily="2" charset="2"/>
              </a:rPr>
              <a:t> Geen spelers naar de strafbank, maar:     ‘Break-</a:t>
            </a:r>
            <a:r>
              <a:rPr lang="nl-NL" altLang="nl-NL" sz="2400" dirty="0" err="1">
                <a:solidFill>
                  <a:schemeClr val="bg1"/>
                </a:solidFill>
                <a:sym typeface="Wingdings" pitchFamily="2" charset="2"/>
              </a:rPr>
              <a:t>away</a:t>
            </a:r>
            <a:r>
              <a:rPr lang="nl-NL" altLang="nl-NL" sz="2400" dirty="0">
                <a:solidFill>
                  <a:schemeClr val="bg1"/>
                </a:solidFill>
                <a:sym typeface="Wingdings" pitchFamily="2" charset="2"/>
              </a:rPr>
              <a:t> Penalty Shot’ voor de tegenpartij.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400" dirty="0">
                <a:solidFill>
                  <a:schemeClr val="bg1"/>
                </a:solidFill>
                <a:sym typeface="Wingdings" pitchFamily="2" charset="2"/>
              </a:rPr>
              <a:t>Game </a:t>
            </a:r>
            <a:r>
              <a:rPr lang="nl-NL" altLang="nl-NL" sz="2400" dirty="0" err="1">
                <a:solidFill>
                  <a:schemeClr val="bg1"/>
                </a:solidFill>
                <a:sym typeface="Wingdings" pitchFamily="2" charset="2"/>
              </a:rPr>
              <a:t>Misconduct</a:t>
            </a:r>
            <a:r>
              <a:rPr lang="nl-NL" altLang="nl-NL" sz="2400" dirty="0">
                <a:solidFill>
                  <a:schemeClr val="bg1"/>
                </a:solidFill>
                <a:sym typeface="Wingdings" pitchFamily="2" charset="2"/>
              </a:rPr>
              <a:t> Penalty geschorst voor de volgende wedstrijd.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400" dirty="0">
                <a:solidFill>
                  <a:schemeClr val="bg1"/>
                </a:solidFill>
                <a:sym typeface="Wingdings" pitchFamily="2" charset="2"/>
              </a:rPr>
              <a:t>Match Penalty  </a:t>
            </a:r>
            <a:r>
              <a:rPr lang="nl-NL" altLang="nl-NL" sz="2400" dirty="0" err="1">
                <a:solidFill>
                  <a:schemeClr val="bg1"/>
                </a:solidFill>
                <a:sym typeface="Wingdings" pitchFamily="2" charset="2"/>
              </a:rPr>
              <a:t>geschorts</a:t>
            </a:r>
            <a:r>
              <a:rPr lang="nl-NL" altLang="nl-NL" sz="2400" dirty="0">
                <a:solidFill>
                  <a:schemeClr val="bg1"/>
                </a:solidFill>
                <a:sym typeface="Wingdings" pitchFamily="2" charset="2"/>
              </a:rPr>
              <a:t> voor de rest van toernooi.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400" dirty="0" err="1">
                <a:solidFill>
                  <a:schemeClr val="bg1"/>
                </a:solidFill>
                <a:sym typeface="Wingdings" pitchFamily="2" charset="2"/>
              </a:rPr>
              <a:t>Misconduct</a:t>
            </a:r>
            <a:r>
              <a:rPr lang="nl-NL" altLang="nl-NL" sz="2400" dirty="0">
                <a:solidFill>
                  <a:schemeClr val="bg1"/>
                </a:solidFill>
                <a:sym typeface="Wingdings" pitchFamily="2" charset="2"/>
              </a:rPr>
              <a:t>  speler mag in de betreffende wedstrijd niet meer verder spelen.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nl-NL" alt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2927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U11/U9/U7-toernooien</a:t>
            </a:r>
          </a:p>
          <a:p>
            <a:pPr algn="ctr" eaLnBrk="1" hangingPunct="1">
              <a:buFontTx/>
              <a:buNone/>
            </a:pPr>
            <a:endParaRPr lang="nl-NL" altLang="nl-NL" sz="2400" b="1" i="1" u="sng" dirty="0">
              <a:solidFill>
                <a:srgbClr val="FFFF0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4000" b="1" u="sng" dirty="0">
                <a:solidFill>
                  <a:srgbClr val="FFFF00"/>
                </a:solidFill>
              </a:rPr>
              <a:t>U9/U7-toernooi:</a:t>
            </a:r>
            <a:endParaRPr lang="nl-NL" altLang="nl-NL" sz="2400" dirty="0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Gelijktijdig worden er 3 wedstrijdjes gespeeld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In de breedte op 1/3 van het speelveld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U9 gebruikt 2 x 1/3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U7 gebruikt 1 x 1/3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Op blauwe lijnen tussen de 3 velden: een afscheiding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Tussen de achterkant van alle doelen en de boarding dient 1 meter ruimte te zijn. </a:t>
            </a:r>
          </a:p>
        </p:txBody>
      </p:sp>
    </p:spTree>
    <p:extLst>
      <p:ext uri="{BB962C8B-B14F-4D97-AF65-F5344CB8AC3E}">
        <p14:creationId xmlns:p14="http://schemas.microsoft.com/office/powerpoint/2010/main" val="8321611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U11/U9/U7-toernooien</a:t>
            </a:r>
          </a:p>
          <a:p>
            <a:pPr algn="ctr" eaLnBrk="1" hangingPunct="1">
              <a:buFontTx/>
              <a:buNone/>
            </a:pPr>
            <a:endParaRPr lang="nl-NL" altLang="nl-NL" b="1" i="1" u="sng" dirty="0">
              <a:solidFill>
                <a:srgbClr val="FFFF0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4000" b="1" u="sng" dirty="0">
                <a:solidFill>
                  <a:srgbClr val="FFFF00"/>
                </a:solidFill>
              </a:rPr>
              <a:t>U9/U7-toernooi: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Aantal spelers:  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    -  U9</a:t>
            </a: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 4 veldspelers + 1 goalie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    -  U7 5 veldspelers,  </a:t>
            </a:r>
            <a:r>
              <a:rPr lang="nl-NL" altLang="nl-NL" sz="2800" u="sng" dirty="0">
                <a:solidFill>
                  <a:schemeClr val="bg1"/>
                </a:solidFill>
                <a:sym typeface="Wingdings" pitchFamily="2" charset="2"/>
              </a:rPr>
              <a:t>geen</a:t>
            </a: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 goalie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Maten van de doelen: 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    -  U9 130 x 90 cm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    -  U7   50 x 40 cm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nl-NL" alt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0908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U11/U9/U7-toernooien</a:t>
            </a:r>
            <a:endParaRPr lang="nl-NL" altLang="nl-NL" sz="2400" b="1" i="1" u="sng" dirty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</a:pPr>
            <a:endParaRPr lang="nl-NL" altLang="nl-NL" sz="2400" b="1" i="1" u="sng" dirty="0">
              <a:solidFill>
                <a:srgbClr val="FFFF0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4000" b="1" u="sng" dirty="0">
                <a:solidFill>
                  <a:srgbClr val="FFFF00"/>
                </a:solidFill>
              </a:rPr>
              <a:t>U9/U7-toernooi: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Wedstrijdtijd: 18 min. vuile tijd.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De U9 spelen met 4 teams 6 wedstrijdjes in 3 rondes.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Wisselsignaal: om de 60 sec. (vliegende wissel)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Wedstrijden worden niet officieel bijgehouden.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Alleen een Timekeeper (</a:t>
            </a:r>
            <a:r>
              <a:rPr lang="nl-NL" altLang="nl-NL" sz="2800" dirty="0" err="1">
                <a:solidFill>
                  <a:schemeClr val="bg1"/>
                </a:solidFill>
              </a:rPr>
              <a:t>klokker</a:t>
            </a:r>
            <a:r>
              <a:rPr lang="nl-NL" altLang="nl-NL" sz="2800" dirty="0">
                <a:solidFill>
                  <a:schemeClr val="bg1"/>
                </a:solidFill>
              </a:rPr>
              <a:t>) nodig.</a:t>
            </a:r>
          </a:p>
        </p:txBody>
      </p:sp>
    </p:spTree>
    <p:extLst>
      <p:ext uri="{BB962C8B-B14F-4D97-AF65-F5344CB8AC3E}">
        <p14:creationId xmlns:p14="http://schemas.microsoft.com/office/powerpoint/2010/main" val="35983040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U11/U9/U7-toernooien</a:t>
            </a:r>
          </a:p>
          <a:p>
            <a:pPr algn="ctr" eaLnBrk="1" hangingPunct="1">
              <a:buFontTx/>
              <a:buNone/>
            </a:pPr>
            <a:endParaRPr lang="nl-NL" altLang="nl-NL" sz="1600" b="1" i="1" u="sng" dirty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</a:pPr>
            <a:endParaRPr lang="nl-NL" altLang="nl-NL" sz="2400" b="1" i="1" u="sng" dirty="0">
              <a:solidFill>
                <a:srgbClr val="FFFF0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4000" b="1" u="sng" dirty="0">
                <a:solidFill>
                  <a:srgbClr val="FFFF00"/>
                </a:solidFill>
              </a:rPr>
              <a:t>Wedstrijdschema U9-toernooi: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Ronde 1: Veld 1 </a:t>
            </a: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 Team A  – Team B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                Veld 2  Team C – Team D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Ronde 2: </a:t>
            </a:r>
            <a:r>
              <a:rPr lang="nl-NL" altLang="nl-NL" sz="2800" dirty="0">
                <a:solidFill>
                  <a:schemeClr val="bg1"/>
                </a:solidFill>
              </a:rPr>
              <a:t>Veld 1 </a:t>
            </a: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 Team A  – Team C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                Veld 2  Team D – Team B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Ronde 3: </a:t>
            </a:r>
            <a:r>
              <a:rPr lang="nl-NL" altLang="nl-NL" sz="2800" dirty="0">
                <a:solidFill>
                  <a:schemeClr val="bg1"/>
                </a:solidFill>
              </a:rPr>
              <a:t>Veld 1 </a:t>
            </a: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 Team A  – Team D</a:t>
            </a:r>
          </a:p>
          <a:p>
            <a:pPr marL="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                Veld 2  Team C – Team B</a:t>
            </a:r>
          </a:p>
          <a:p>
            <a:pPr marL="0" indent="0" eaLnBrk="1" hangingPunct="1">
              <a:buNone/>
            </a:pPr>
            <a:endParaRPr lang="nl-NL" altLang="nl-NL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918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362950" cy="51117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3300" b="1" dirty="0">
                <a:solidFill>
                  <a:srgbClr val="FFFF00"/>
                </a:solidFill>
              </a:rPr>
              <a:t>OMROEPEN MEDEDELINGEN</a:t>
            </a:r>
          </a:p>
          <a:p>
            <a:pPr algn="ctr" eaLnBrk="1" hangingPunct="1">
              <a:buFontTx/>
              <a:buNone/>
            </a:pPr>
            <a:r>
              <a:rPr lang="nl-NL" altLang="nl-NL" sz="2400" b="1" dirty="0">
                <a:solidFill>
                  <a:srgbClr val="FFFF00"/>
                </a:solidFill>
              </a:rPr>
              <a:t>(door Official Scorer of aparte Speaker)</a:t>
            </a:r>
          </a:p>
          <a:p>
            <a:pPr algn="ctr" eaLnBrk="1" hangingPunct="1">
              <a:buFontTx/>
              <a:buNone/>
            </a:pPr>
            <a:endParaRPr lang="nl-NL" altLang="nl-NL" sz="2400" b="1" dirty="0">
              <a:solidFill>
                <a:srgbClr val="FFFF00"/>
              </a:solidFill>
            </a:endParaRPr>
          </a:p>
          <a:p>
            <a:pPr eaLnBrk="1" hangingPunct="1"/>
            <a:r>
              <a:rPr lang="nl-NL" altLang="nl-NL" sz="2800" u="sng" dirty="0">
                <a:solidFill>
                  <a:schemeClr val="bg1"/>
                </a:solidFill>
              </a:rPr>
              <a:t>Opstellingen (begin wedstrijd):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Welkom.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Aankondiging van de wedstrijd.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Eerst opstelling bezoekende team.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Daarna opstelling thuisteam.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Scheidsrechter(s) en linesmen.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Prettige wedstrijd.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U11/U9/U7-toernooien</a:t>
            </a:r>
          </a:p>
          <a:p>
            <a:pPr algn="ctr" eaLnBrk="1" hangingPunct="1">
              <a:buFontTx/>
              <a:buNone/>
            </a:pPr>
            <a:endParaRPr lang="nl-NL" altLang="nl-NL" sz="1600" b="1" i="1" u="sng" dirty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</a:pPr>
            <a:endParaRPr lang="nl-NL" altLang="nl-NL" sz="2400" b="1" i="1" u="sng" dirty="0">
              <a:solidFill>
                <a:srgbClr val="FFFF00"/>
              </a:solidFill>
            </a:endParaRPr>
          </a:p>
          <a:p>
            <a:pPr marL="0" indent="0" eaLnBrk="1" hangingPunct="1"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U9-toernooi: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</a:rPr>
              <a:t>Overtreding </a:t>
            </a: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 Geen spelers naar de strafbank, maar:     ‘Break-</a:t>
            </a:r>
            <a:r>
              <a:rPr lang="nl-NL" altLang="nl-NL" sz="2800" dirty="0" err="1">
                <a:solidFill>
                  <a:schemeClr val="bg1"/>
                </a:solidFill>
                <a:sym typeface="Wingdings" pitchFamily="2" charset="2"/>
              </a:rPr>
              <a:t>away</a:t>
            </a: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 Penalty Shot’ voor de tegenpartij.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Game </a:t>
            </a:r>
            <a:r>
              <a:rPr lang="nl-NL" altLang="nl-NL" sz="2800" dirty="0" err="1">
                <a:solidFill>
                  <a:schemeClr val="bg1"/>
                </a:solidFill>
                <a:sym typeface="Wingdings" pitchFamily="2" charset="2"/>
              </a:rPr>
              <a:t>Misconduct</a:t>
            </a: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 Penalty geschorst voor de volgende wedstrijd.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Match Penalty  </a:t>
            </a:r>
            <a:r>
              <a:rPr lang="nl-NL" altLang="nl-NL" sz="2800" dirty="0" err="1">
                <a:solidFill>
                  <a:schemeClr val="bg1"/>
                </a:solidFill>
                <a:sym typeface="Wingdings" pitchFamily="2" charset="2"/>
              </a:rPr>
              <a:t>geschorts</a:t>
            </a: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 voor de rest van toernooi.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 err="1">
                <a:solidFill>
                  <a:schemeClr val="bg1"/>
                </a:solidFill>
                <a:sym typeface="Wingdings" pitchFamily="2" charset="2"/>
              </a:rPr>
              <a:t>Misconduct</a:t>
            </a:r>
            <a:r>
              <a:rPr lang="nl-NL" altLang="nl-NL" sz="2800" dirty="0">
                <a:solidFill>
                  <a:schemeClr val="bg1"/>
                </a:solidFill>
                <a:sym typeface="Wingdings" pitchFamily="2" charset="2"/>
              </a:rPr>
              <a:t>  speler mag in de betreffende wedstrijd niet meer verder spelen.</a:t>
            </a:r>
          </a:p>
          <a:p>
            <a:pPr marL="0" indent="0" eaLnBrk="1" hangingPunct="1">
              <a:buNone/>
            </a:pPr>
            <a:endParaRPr lang="nl-NL" alt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391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U11/U9/U7-toernooien</a:t>
            </a:r>
          </a:p>
          <a:p>
            <a:pPr algn="ctr" eaLnBrk="1" hangingPunct="1">
              <a:buFontTx/>
              <a:buNone/>
            </a:pPr>
            <a:endParaRPr lang="nl-NL" altLang="nl-NL" sz="1600" b="1" i="1" u="sng" dirty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</a:pPr>
            <a:endParaRPr lang="nl-NL" altLang="nl-NL" sz="2400" b="1" i="1" u="sng" dirty="0">
              <a:solidFill>
                <a:srgbClr val="FFFF00"/>
              </a:solidFill>
            </a:endParaRPr>
          </a:p>
          <a:p>
            <a:pPr marL="0" indent="0" eaLnBrk="1" hangingPunct="1">
              <a:buNone/>
            </a:pPr>
            <a:r>
              <a:rPr lang="nl-NL" altLang="nl-NL" sz="4000" b="1" u="sng" dirty="0">
                <a:solidFill>
                  <a:srgbClr val="FFFF00"/>
                </a:solidFill>
              </a:rPr>
              <a:t>U7-toernooi: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400" dirty="0">
                <a:solidFill>
                  <a:schemeClr val="bg1"/>
                </a:solidFill>
              </a:rPr>
              <a:t>U7 wedstrijden worden samengesteld met de aanwezige spelers van alle teams, coaches zijn hiervoor verantwoordelijk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400" dirty="0">
                <a:solidFill>
                  <a:schemeClr val="bg1"/>
                </a:solidFill>
              </a:rPr>
              <a:t>Geen straffen, coaches dienen spelers aan te spreken op onsportief gedrag.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400" dirty="0">
                <a:solidFill>
                  <a:schemeClr val="bg1"/>
                </a:solidFill>
              </a:rPr>
              <a:t>Geen scheidsrechter nodig.</a:t>
            </a:r>
          </a:p>
          <a:p>
            <a:pPr marL="0" indent="0" eaLnBrk="1" hangingPunct="1"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74436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556792"/>
            <a:ext cx="8928992" cy="5112568"/>
          </a:xfrm>
        </p:spPr>
        <p:txBody>
          <a:bodyPr/>
          <a:lstStyle/>
          <a:p>
            <a:pPr algn="ctr" eaLnBrk="1" hangingPunct="1">
              <a:buNone/>
            </a:pPr>
            <a:r>
              <a:rPr lang="nl-NL" altLang="nl-NL" u="sng" dirty="0">
                <a:solidFill>
                  <a:srgbClr val="FFFF00"/>
                </a:solidFill>
              </a:rPr>
              <a:t>Tot slot nog het volgende:</a:t>
            </a:r>
          </a:p>
          <a:p>
            <a:pPr algn="ctr" eaLnBrk="1" hangingPunct="1">
              <a:buNone/>
            </a:pPr>
            <a:endParaRPr lang="nl-NL" altLang="nl-NL" u="sng" dirty="0">
              <a:solidFill>
                <a:srgbClr val="FFFF0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rgbClr val="FFFF00"/>
                </a:solidFill>
              </a:rPr>
              <a:t>Blijf als </a:t>
            </a:r>
            <a:r>
              <a:rPr lang="nl-NL" altLang="nl-NL" sz="2800" dirty="0" err="1">
                <a:solidFill>
                  <a:srgbClr val="FFFF00"/>
                </a:solidFill>
              </a:rPr>
              <a:t>bench</a:t>
            </a:r>
            <a:r>
              <a:rPr lang="nl-NL" altLang="nl-NL" sz="2800" dirty="0">
                <a:solidFill>
                  <a:srgbClr val="FFFF00"/>
                </a:solidFill>
              </a:rPr>
              <a:t> official neutraal, ga niet in discussie met bestrafte spelers en ook niet met publiek.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rgbClr val="FFFF00"/>
                </a:solidFill>
              </a:rPr>
              <a:t>Geen commentaar op scheidsrechters!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rgbClr val="FFFF00"/>
                </a:solidFill>
              </a:rPr>
              <a:t>Ga niet staan juichen, toon geen emoties.</a:t>
            </a:r>
          </a:p>
        </p:txBody>
      </p:sp>
    </p:spTree>
    <p:extLst>
      <p:ext uri="{BB962C8B-B14F-4D97-AF65-F5344CB8AC3E}">
        <p14:creationId xmlns:p14="http://schemas.microsoft.com/office/powerpoint/2010/main" val="13361917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124744"/>
            <a:ext cx="8928992" cy="5544616"/>
          </a:xfrm>
        </p:spPr>
        <p:txBody>
          <a:bodyPr/>
          <a:lstStyle/>
          <a:p>
            <a:pPr algn="ctr" eaLnBrk="1" hangingPunct="1">
              <a:buNone/>
            </a:pPr>
            <a:r>
              <a:rPr lang="nl-NL" altLang="nl-NL" sz="4400" u="sng" dirty="0">
                <a:solidFill>
                  <a:srgbClr val="FFFF00"/>
                </a:solidFill>
              </a:rPr>
              <a:t>Einde cursus</a:t>
            </a:r>
          </a:p>
          <a:p>
            <a:pPr algn="ctr" eaLnBrk="1" hangingPunct="1">
              <a:buNone/>
            </a:pPr>
            <a:r>
              <a:rPr lang="nl-NL" altLang="nl-NL" i="1" u="sng" dirty="0">
                <a:solidFill>
                  <a:srgbClr val="FFFF00"/>
                </a:solidFill>
              </a:rPr>
              <a:t>Succes met het </a:t>
            </a:r>
            <a:r>
              <a:rPr lang="nl-NL" altLang="nl-NL" i="1" u="sng" dirty="0" err="1">
                <a:solidFill>
                  <a:srgbClr val="FFFF00"/>
                </a:solidFill>
              </a:rPr>
              <a:t>officialen</a:t>
            </a:r>
            <a:r>
              <a:rPr lang="nl-NL" altLang="nl-NL" i="1" u="sng" dirty="0">
                <a:solidFill>
                  <a:srgbClr val="FFFF00"/>
                </a:solidFill>
              </a:rPr>
              <a:t>!</a:t>
            </a:r>
          </a:p>
          <a:p>
            <a:pPr algn="ctr" eaLnBrk="1" hangingPunct="1">
              <a:buNone/>
            </a:pPr>
            <a:endParaRPr lang="nl-NL" altLang="nl-NL" sz="1200" u="sng" dirty="0">
              <a:solidFill>
                <a:srgbClr val="FFFF00"/>
              </a:solidFill>
            </a:endParaRPr>
          </a:p>
          <a:p>
            <a:pPr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Indien zich tijdens een wedstrijd bijzondere situaties</a:t>
            </a:r>
          </a:p>
          <a:p>
            <a:pPr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voordoen of er vragen zijn, laat het ons dan weten via</a:t>
            </a:r>
          </a:p>
          <a:p>
            <a:pPr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Email, WhatsApp of direct bellen.</a:t>
            </a:r>
          </a:p>
          <a:p>
            <a:pPr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De Supervisors zijn: Jan Kerkhof en Dick Passchier.</a:t>
            </a:r>
          </a:p>
          <a:p>
            <a:pPr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Dick is bijna altijd bereikbaar:</a:t>
            </a:r>
          </a:p>
          <a:p>
            <a:pPr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E-mail: </a:t>
            </a:r>
            <a:r>
              <a:rPr lang="nl-NL" altLang="nl-NL" sz="2800" dirty="0">
                <a:solidFill>
                  <a:schemeClr val="bg1"/>
                </a:solidFill>
                <a:hlinkClick r:id="rId2"/>
              </a:rPr>
              <a:t>dick.passchier@ijshockeynederland.nl</a:t>
            </a:r>
            <a:endParaRPr lang="nl-NL" altLang="nl-NL" sz="2800" dirty="0">
              <a:solidFill>
                <a:schemeClr val="bg1"/>
              </a:solidFill>
            </a:endParaRPr>
          </a:p>
          <a:p>
            <a:pPr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WhatsApp: 06-53239481</a:t>
            </a:r>
          </a:p>
          <a:p>
            <a:pPr eaLnBrk="1" hangingPunct="1">
              <a:buNone/>
            </a:pPr>
            <a:endParaRPr lang="nl-NL" alt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900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435975" cy="5183187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nl-NL" altLang="nl-NL" sz="800" b="1" dirty="0">
              <a:solidFill>
                <a:srgbClr val="FFFF00"/>
              </a:solidFill>
            </a:endParaRPr>
          </a:p>
          <a:p>
            <a:pPr algn="ctr" eaLnBrk="1" hangingPunct="1">
              <a:buNone/>
            </a:pPr>
            <a:r>
              <a:rPr lang="nl-NL" altLang="nl-NL" b="1" dirty="0">
                <a:solidFill>
                  <a:srgbClr val="FFFF00"/>
                </a:solidFill>
              </a:rPr>
              <a:t>OMROEPEN MEDEDELINGEN</a:t>
            </a:r>
          </a:p>
          <a:p>
            <a:pPr eaLnBrk="1" hangingPunct="1">
              <a:buFontTx/>
              <a:buNone/>
            </a:pPr>
            <a:endParaRPr lang="nl-NL" altLang="nl-NL" b="1" dirty="0">
              <a:solidFill>
                <a:schemeClr val="bg1"/>
              </a:solidFill>
            </a:endParaRPr>
          </a:p>
          <a:p>
            <a:pPr eaLnBrk="1" hangingPunct="1"/>
            <a:r>
              <a:rPr lang="nl-NL" altLang="nl-NL" sz="2800" u="sng" dirty="0">
                <a:solidFill>
                  <a:schemeClr val="bg1"/>
                </a:solidFill>
              </a:rPr>
              <a:t>Doelpunten en assists</a:t>
            </a:r>
            <a:r>
              <a:rPr lang="nl-NL" altLang="nl-NL" sz="2800" dirty="0">
                <a:solidFill>
                  <a:schemeClr val="bg1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Welk team heeft gescoord.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Wie heeft gescoord </a:t>
            </a:r>
            <a:r>
              <a:rPr lang="nl-NL" altLang="nl-NL" sz="2000" dirty="0">
                <a:solidFill>
                  <a:schemeClr val="bg1"/>
                </a:solidFill>
              </a:rPr>
              <a:t>(nummer &amp; naam)</a:t>
            </a:r>
            <a:r>
              <a:rPr lang="nl-NL" altLang="nl-NL" sz="2400" dirty="0">
                <a:solidFill>
                  <a:schemeClr val="bg1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Wie heeft/hebben de assist(s) gegeven </a:t>
            </a:r>
            <a:r>
              <a:rPr lang="nl-NL" altLang="nl-NL" sz="2000" dirty="0">
                <a:solidFill>
                  <a:schemeClr val="bg1"/>
                </a:solidFill>
              </a:rPr>
              <a:t>(nummer &amp; naam)</a:t>
            </a:r>
            <a:r>
              <a:rPr lang="nl-NL" altLang="nl-NL" sz="2400" dirty="0">
                <a:solidFill>
                  <a:schemeClr val="bg1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De tijd waarop gescoord is.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nl-NL" altLang="nl-NL" b="1" dirty="0">
                <a:solidFill>
                  <a:srgbClr val="FFFF00"/>
                </a:solidFill>
              </a:rPr>
              <a:t>OMROEPEN MEDEDELINGEN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nl-NL" altLang="nl-NL" sz="800" b="1" dirty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nl-NL" altLang="nl-NL" sz="800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nl-NL" altLang="nl-NL" sz="2800" u="sng" dirty="0">
                <a:solidFill>
                  <a:schemeClr val="bg1"/>
                </a:solidFill>
              </a:rPr>
              <a:t>Straffen (</a:t>
            </a:r>
            <a:r>
              <a:rPr lang="nl-NL" altLang="nl-NL" sz="2800" u="sng" dirty="0" err="1">
                <a:solidFill>
                  <a:schemeClr val="bg1"/>
                </a:solidFill>
              </a:rPr>
              <a:t>penalties</a:t>
            </a:r>
            <a:r>
              <a:rPr lang="nl-NL" altLang="nl-NL" sz="2800" u="sng" dirty="0">
                <a:solidFill>
                  <a:schemeClr val="bg1"/>
                </a:solidFill>
              </a:rPr>
              <a:t>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Welk team wordt bestraft.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Welke speler wordt bestraft (nummer &amp; naam).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Het aantal strafminuten.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De benaming van de straf.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De tijd waarop de straf is opgelegd.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Indien gelijktijdig van beide teams spelers worden bestraft, roep dan </a:t>
            </a:r>
            <a:r>
              <a:rPr lang="nl-NL" altLang="nl-NL" sz="2400" u="sng" dirty="0">
                <a:solidFill>
                  <a:schemeClr val="bg1"/>
                </a:solidFill>
              </a:rPr>
              <a:t>eerst</a:t>
            </a:r>
            <a:r>
              <a:rPr lang="nl-NL" altLang="nl-NL" sz="2400" dirty="0">
                <a:solidFill>
                  <a:schemeClr val="bg1"/>
                </a:solidFill>
              </a:rPr>
              <a:t> de straf(</a:t>
            </a:r>
            <a:r>
              <a:rPr lang="nl-NL" altLang="nl-NL" sz="2400" dirty="0" err="1">
                <a:solidFill>
                  <a:schemeClr val="bg1"/>
                </a:solidFill>
              </a:rPr>
              <a:t>fen</a:t>
            </a:r>
            <a:r>
              <a:rPr lang="nl-NL" altLang="nl-NL" sz="2400" dirty="0">
                <a:solidFill>
                  <a:schemeClr val="bg1"/>
                </a:solidFill>
              </a:rPr>
              <a:t>) van het bezoekende team om.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nl-NL" altLang="nl-NL" sz="800" b="1" dirty="0">
              <a:solidFill>
                <a:srgbClr val="FFFF00"/>
              </a:solidFill>
            </a:endParaRPr>
          </a:p>
          <a:p>
            <a:pPr algn="ctr" eaLnBrk="1" hangingPunct="1">
              <a:buNone/>
            </a:pPr>
            <a:r>
              <a:rPr lang="nl-NL" altLang="nl-NL" b="1" dirty="0">
                <a:solidFill>
                  <a:srgbClr val="FFFF00"/>
                </a:solidFill>
              </a:rPr>
              <a:t>OMROEPEN MEDEDELINGEN</a:t>
            </a:r>
          </a:p>
          <a:p>
            <a:pPr algn="ctr" eaLnBrk="1" hangingPunct="1">
              <a:buNone/>
            </a:pPr>
            <a:endParaRPr lang="nl-NL" altLang="nl-NL" b="1" dirty="0">
              <a:solidFill>
                <a:srgbClr val="FFFF00"/>
              </a:solidFill>
            </a:endParaRPr>
          </a:p>
          <a:p>
            <a:pPr eaLnBrk="1" hangingPunct="1"/>
            <a:r>
              <a:rPr lang="nl-NL" altLang="nl-NL" sz="2800" u="sng" dirty="0">
                <a:solidFill>
                  <a:schemeClr val="bg1"/>
                </a:solidFill>
              </a:rPr>
              <a:t>Terugkeer spelers na uitzitten straf: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Alleen omroepen wanneer een teamstraf afloopt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   </a:t>
            </a:r>
            <a:r>
              <a:rPr lang="nl-NL" altLang="nl-NL" sz="2400" u="sng" dirty="0">
                <a:solidFill>
                  <a:schemeClr val="bg1"/>
                </a:solidFill>
              </a:rPr>
              <a:t>en</a:t>
            </a:r>
            <a:r>
              <a:rPr lang="nl-NL" altLang="nl-NL" sz="2400" dirty="0">
                <a:solidFill>
                  <a:schemeClr val="bg1"/>
                </a:solidFill>
              </a:rPr>
              <a:t> een speler weer het ijs op mag.</a:t>
            </a:r>
          </a:p>
          <a:p>
            <a:pPr eaLnBrk="1" hangingPunct="1">
              <a:buFontTx/>
              <a:buNone/>
            </a:pPr>
            <a:r>
              <a:rPr lang="nl-NL" altLang="nl-NL" sz="800" dirty="0">
                <a:solidFill>
                  <a:schemeClr val="bg1"/>
                </a:solidFill>
              </a:rPr>
              <a:t>	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Voorbeelden:</a:t>
            </a:r>
          </a:p>
          <a:p>
            <a:pPr eaLnBrk="1" hangingPunct="1">
              <a:buFontTx/>
              <a:buNone/>
            </a:pPr>
            <a:r>
              <a:rPr lang="nl-NL" altLang="nl-NL" sz="2400" i="1" dirty="0">
                <a:solidFill>
                  <a:schemeClr val="bg1"/>
                </a:solidFill>
              </a:rPr>
              <a:t>	‘Team A speelt weer met 4 spelers’.</a:t>
            </a:r>
          </a:p>
          <a:p>
            <a:pPr eaLnBrk="1" hangingPunct="1">
              <a:buFontTx/>
              <a:buNone/>
            </a:pPr>
            <a:r>
              <a:rPr lang="nl-NL" altLang="nl-NL" sz="2400" i="1" dirty="0">
                <a:solidFill>
                  <a:schemeClr val="bg1"/>
                </a:solidFill>
              </a:rPr>
              <a:t>	‘Team A speelt weer op volle sterkte’.       </a:t>
            </a:r>
          </a:p>
          <a:p>
            <a:pPr eaLnBrk="1" hangingPunct="1">
              <a:buFontTx/>
              <a:buNone/>
            </a:pPr>
            <a:r>
              <a:rPr lang="nl-NL" altLang="nl-NL" sz="2400" i="1" dirty="0">
                <a:solidFill>
                  <a:schemeClr val="bg1"/>
                </a:solidFill>
              </a:rPr>
              <a:t>	‘Beide teams spelen weer op volle sterkte’.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nl-NL" altLang="nl-NL" sz="800" b="1" dirty="0">
              <a:solidFill>
                <a:srgbClr val="FFFF00"/>
              </a:solidFill>
            </a:endParaRPr>
          </a:p>
          <a:p>
            <a:pPr algn="ctr" eaLnBrk="1" hangingPunct="1">
              <a:buNone/>
            </a:pPr>
            <a:r>
              <a:rPr lang="nl-NL" altLang="nl-NL" b="1" dirty="0">
                <a:solidFill>
                  <a:srgbClr val="FFFF00"/>
                </a:solidFill>
              </a:rPr>
              <a:t>OMROEPEN MEDEDELINGEN</a:t>
            </a:r>
          </a:p>
          <a:p>
            <a:pPr algn="ctr" eaLnBrk="1" hangingPunct="1">
              <a:buFontTx/>
              <a:buNone/>
            </a:pPr>
            <a:endParaRPr lang="nl-NL" altLang="nl-NL" sz="800" b="1" dirty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</a:pPr>
            <a:endParaRPr lang="nl-NL" altLang="nl-NL" sz="800" b="1" dirty="0">
              <a:solidFill>
                <a:srgbClr val="FFFF00"/>
              </a:solidFill>
            </a:endParaRPr>
          </a:p>
          <a:p>
            <a:pPr eaLnBrk="1" hangingPunct="1"/>
            <a:r>
              <a:rPr lang="nl-NL" altLang="nl-NL" sz="2800" u="sng" dirty="0">
                <a:solidFill>
                  <a:schemeClr val="bg1"/>
                </a:solidFill>
              </a:rPr>
              <a:t>Goaliewissel: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Welk team wisselt zijn goalie.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Wie is de nieuwe goalie (nummer &amp; naam).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-  De tijd waarop de goalie wordt gewisseld.</a:t>
            </a:r>
          </a:p>
          <a:p>
            <a:pPr eaLnBrk="1" hangingPunct="1">
              <a:buFontTx/>
              <a:buNone/>
            </a:pPr>
            <a:r>
              <a:rPr lang="nl-NL" altLang="nl-NL" sz="800" dirty="0">
                <a:solidFill>
                  <a:schemeClr val="bg1"/>
                </a:solidFill>
              </a:rPr>
              <a:t>	</a:t>
            </a:r>
          </a:p>
          <a:p>
            <a:pPr eaLnBrk="1" hangingPunct="1">
              <a:buFontTx/>
              <a:buNone/>
            </a:pPr>
            <a:r>
              <a:rPr lang="nl-NL" altLang="nl-NL" sz="2400" dirty="0">
                <a:solidFill>
                  <a:schemeClr val="bg1"/>
                </a:solidFill>
              </a:rPr>
              <a:t>	Voorbeeld:</a:t>
            </a:r>
          </a:p>
          <a:p>
            <a:pPr eaLnBrk="1" hangingPunct="1">
              <a:buFontTx/>
              <a:buNone/>
            </a:pPr>
            <a:r>
              <a:rPr lang="nl-NL" altLang="nl-NL" sz="2400" i="1" dirty="0">
                <a:solidFill>
                  <a:schemeClr val="bg1"/>
                </a:solidFill>
              </a:rPr>
              <a:t>	‘Goaliewissel bij Team B, het doel wordt nu verdedigd door nr. 30, Sjoerd Bos, de tijd 30:31’.</a:t>
            </a:r>
          </a:p>
          <a:p>
            <a:pPr eaLnBrk="1" hangingPunct="1">
              <a:buFontTx/>
              <a:buNone/>
            </a:pPr>
            <a:r>
              <a:rPr lang="nl-NL" altLang="nl-NL" sz="2400" i="1" dirty="0">
                <a:solidFill>
                  <a:schemeClr val="bg1"/>
                </a:solidFill>
              </a:rPr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6FFFF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66FF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D31A27260BC54DB719120B7E9FAEC7" ma:contentTypeVersion="16" ma:contentTypeDescription="Een nieuw document maken." ma:contentTypeScope="" ma:versionID="038107f6379a1924971ebbadec784262">
  <xsd:schema xmlns:xsd="http://www.w3.org/2001/XMLSchema" xmlns:xs="http://www.w3.org/2001/XMLSchema" xmlns:p="http://schemas.microsoft.com/office/2006/metadata/properties" xmlns:ns2="19cdc443-6fd3-4074-b4ff-733b155b05a9" xmlns:ns3="856ced53-e15e-4a68-81bb-011ec86b7eef" targetNamespace="http://schemas.microsoft.com/office/2006/metadata/properties" ma:root="true" ma:fieldsID="fbccd08aaea674e0134c72ba01f747d6" ns2:_="" ns3:_="">
    <xsd:import namespace="19cdc443-6fd3-4074-b4ff-733b155b05a9"/>
    <xsd:import namespace="856ced53-e15e-4a68-81bb-011ec86b7e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dc443-6fd3-4074-b4ff-733b155b05a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773512c-fe6e-4bf3-aa44-b0fbd238573e}" ma:internalName="TaxCatchAll" ma:showField="CatchAllData" ma:web="19cdc443-6fd3-4074-b4ff-733b155b05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6ced53-e15e-4a68-81bb-011ec86b7e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a10084a0-f69b-4e90-b18b-cb48d789a5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D2F0D9-2D81-446E-96D8-C536E37D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dc443-6fd3-4074-b4ff-733b155b05a9"/>
    <ds:schemaRef ds:uri="856ced53-e15e-4a68-81bb-011ec86b7e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1678D7-9702-41F1-8E5A-B40A7A356D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6403</TotalTime>
  <Words>2891</Words>
  <Application>Microsoft Office PowerPoint</Application>
  <PresentationFormat>Diavoorstelling (4:3)</PresentationFormat>
  <Paragraphs>433</Paragraphs>
  <Slides>53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53</vt:i4>
      </vt:variant>
    </vt:vector>
  </HeadingPairs>
  <TitlesOfParts>
    <vt:vector size="55" baseType="lpstr">
      <vt:lpstr>Arial</vt:lpstr>
      <vt:lpstr>Standaardontwerp</vt:lpstr>
      <vt:lpstr>CURSUS BENCH OFFICIAL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CURSUS BENCH OFFICIAL</dc:title>
  <dc:creator>Kerkhof</dc:creator>
  <cp:lastModifiedBy>Jasper van den Berg</cp:lastModifiedBy>
  <cp:revision>240</cp:revision>
  <dcterms:created xsi:type="dcterms:W3CDTF">2007-10-15T17:55:39Z</dcterms:created>
  <dcterms:modified xsi:type="dcterms:W3CDTF">2022-09-21T12:34:06Z</dcterms:modified>
</cp:coreProperties>
</file>