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theme/themeOverride25.xml" ContentType="application/vnd.openxmlformats-officedocument.themeOverride+xml"/>
  <Override PartName="/ppt/charts/chart28.xml" ContentType="application/vnd.openxmlformats-officedocument.drawingml.chart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3.xml" ContentType="application/vnd.ms-office.chartstyle+xml"/>
  <Override PartName="/ppt/charts/colors3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  <Override PartName="/ppt/charts/style37.xml" ContentType="application/vnd.ms-office.chartstyle+xml"/>
  <Override PartName="/ppt/charts/colors3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282" r:id="rId5"/>
    <p:sldId id="355" r:id="rId6"/>
    <p:sldId id="360" r:id="rId7"/>
    <p:sldId id="257" r:id="rId8"/>
    <p:sldId id="359" r:id="rId9"/>
    <p:sldId id="260" r:id="rId10"/>
    <p:sldId id="277" r:id="rId11"/>
    <p:sldId id="361" r:id="rId12"/>
    <p:sldId id="362" r:id="rId13"/>
    <p:sldId id="363" r:id="rId14"/>
    <p:sldId id="262" r:id="rId15"/>
    <p:sldId id="292" r:id="rId16"/>
    <p:sldId id="263" r:id="rId17"/>
    <p:sldId id="293" r:id="rId18"/>
    <p:sldId id="364" r:id="rId19"/>
    <p:sldId id="265" r:id="rId20"/>
    <p:sldId id="296" r:id="rId21"/>
    <p:sldId id="315" r:id="rId22"/>
    <p:sldId id="316" r:id="rId23"/>
    <p:sldId id="365" r:id="rId24"/>
    <p:sldId id="368" r:id="rId25"/>
    <p:sldId id="369" r:id="rId26"/>
    <p:sldId id="366" r:id="rId27"/>
    <p:sldId id="367" r:id="rId28"/>
    <p:sldId id="374" r:id="rId29"/>
    <p:sldId id="370" r:id="rId30"/>
    <p:sldId id="371" r:id="rId31"/>
    <p:sldId id="372" r:id="rId32"/>
    <p:sldId id="373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273" r:id="rId44"/>
    <p:sldId id="304" r:id="rId45"/>
    <p:sldId id="356" r:id="rId46"/>
  </p:sldIdLst>
  <p:sldSz cx="12188825" cy="6858000"/>
  <p:notesSz cx="6858000" cy="91440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000"/>
    <a:srgbClr val="808000"/>
    <a:srgbClr val="FF6FCF"/>
    <a:srgbClr val="FFCB07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90" autoAdjust="0"/>
    <p:restoredTop sz="94434" autoAdjust="0"/>
  </p:normalViewPr>
  <p:slideViewPr>
    <p:cSldViewPr>
      <p:cViewPr>
        <p:scale>
          <a:sx n="80" d="100"/>
          <a:sy n="80" d="100"/>
        </p:scale>
        <p:origin x="-184" y="-8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101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evakram:Desktop:enquete%202016:uitslag%20enquete%202016:Resultaten.xls" TargetMode="External"/><Relationship Id="rId3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4" Type="http://schemas.microsoft.com/office/2011/relationships/chartColorStyle" Target="colors18.xml"/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-blad9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4" Type="http://schemas.microsoft.com/office/2011/relationships/chartColorStyle" Target="colors19.xml"/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-blad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vakram:Desktop:enquete%202016:toevoeging:Resultaten%20-%20Spelers%20Team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vakram:Desktop:enquete%202016:toevoeging:Resultaten%20-%20Spelers%20Teams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-blad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-blad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-blad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-blad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-blad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-blad16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-blad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-blad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-blad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-blad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Microsoft_Excel-blad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package" Target="../embeddings/Microsoft_Excel-blad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package" Target="../embeddings/Microsoft_Excel-blad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package" Target="../embeddings/Microsoft_Excel-blad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package" Target="../embeddings/Microsoft_Excel-blad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package" Target="../embeddings/Microsoft_Excel-blad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Relationship Id="rId2" Type="http://schemas.openxmlformats.org/officeDocument/2006/relationships/package" Target="../embeddings/Microsoft_Excel-blad26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4" Type="http://schemas.microsoft.com/office/2011/relationships/chartColorStyle" Target="colors6.xml"/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-blad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hva.nl\home\mdw_001\Desktop\Amstel%20Tijgers\Resultaten.xlsx" TargetMode="External"/><Relationship Id="rId2" Type="http://schemas.microsoft.com/office/2011/relationships/chartStyle" Target="style36.xml"/><Relationship Id="rId3" Type="http://schemas.microsoft.com/office/2011/relationships/chartColorStyle" Target="colors36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hva.nl\home\mdw_001\Desktop\Amstel%20Tijgers\Resultaten\Resultaten%20-%20Spelers.xlsx" TargetMode="External"/><Relationship Id="rId2" Type="http://schemas.microsoft.com/office/2011/relationships/chartStyle" Target="style37.xml"/><Relationship Id="rId3" Type="http://schemas.microsoft.com/office/2011/relationships/chartColorStyle" Target="colors37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-blad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-blad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4" Type="http://schemas.microsoft.com/office/2011/relationships/chartColorStyle" Target="colors12.xml"/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-blad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4" Type="http://schemas.microsoft.com/office/2011/relationships/chartColorStyle" Target="colors13.xml"/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-blad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4" Type="http://schemas.microsoft.com/office/2011/relationships/chartColorStyle" Target="colors14.xml"/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-blad7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4" Type="http://schemas.microsoft.com/office/2011/relationships/chartColorStyle" Target="colors16.xml"/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-blad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52922534060836"/>
          <c:y val="0.0435019861323305"/>
          <c:w val="0.943223817611034"/>
          <c:h val="0.756372191280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'Team Tevredenheid'!$A$2</c:f>
              <c:strCache>
                <c:ptCount val="1"/>
                <c:pt idx="0">
                  <c:v>Ouders</c:v>
                </c:pt>
              </c:strCache>
            </c:strRef>
          </c:tx>
          <c:spPr>
            <a:solidFill>
              <a:srgbClr val="5B9BD5">
                <a:alpha val="84706"/>
              </a:srgbClr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'Team Tevredenheid'!$B$1:$L$1</c:f>
              <c:strCache>
                <c:ptCount val="11"/>
                <c:pt idx="0">
                  <c:v>Tijgers Fun</c:v>
                </c:pt>
                <c:pt idx="2">
                  <c:v>U8</c:v>
                </c:pt>
                <c:pt idx="3">
                  <c:v>U10_x000d_Rood</c:v>
                </c:pt>
                <c:pt idx="4">
                  <c:v>U10_x000d_Zwart</c:v>
                </c:pt>
                <c:pt idx="5">
                  <c:v>U12_x000d_Rood</c:v>
                </c:pt>
                <c:pt idx="6">
                  <c:v>U12_x000d_ Zwart</c:v>
                </c:pt>
                <c:pt idx="7">
                  <c:v>U14</c:v>
                </c:pt>
                <c:pt idx="8">
                  <c:v>U17</c:v>
                </c:pt>
                <c:pt idx="9">
                  <c:v>Toekomst_x000d_Team</c:v>
                </c:pt>
                <c:pt idx="10">
                  <c:v>1e_x000d_Team</c:v>
                </c:pt>
              </c:strCache>
            </c:strRef>
          </c:cat>
          <c:val>
            <c:numRef>
              <c:f>'Team Tevredenheid'!$B$2:$L$2</c:f>
              <c:numCache>
                <c:formatCode>General</c:formatCode>
                <c:ptCount val="11"/>
                <c:pt idx="0" formatCode="###0.0">
                  <c:v>8.454545454545456</c:v>
                </c:pt>
                <c:pt idx="2" formatCode="###0.0">
                  <c:v>7.13333333333334</c:v>
                </c:pt>
                <c:pt idx="3" formatCode="###0.0">
                  <c:v>7.0</c:v>
                </c:pt>
                <c:pt idx="4" formatCode="###0.0">
                  <c:v>7.800000000000001</c:v>
                </c:pt>
                <c:pt idx="5" formatCode="###0.0">
                  <c:v>8.277777777777768</c:v>
                </c:pt>
                <c:pt idx="6" formatCode="###0.0">
                  <c:v>8.0</c:v>
                </c:pt>
                <c:pt idx="7" formatCode="###0.0">
                  <c:v>7.304347826086937</c:v>
                </c:pt>
                <c:pt idx="8" formatCode="###0.0">
                  <c:v>8.500000000000001</c:v>
                </c:pt>
                <c:pt idx="9" formatCode="###0.0">
                  <c:v>4.052631578947365</c:v>
                </c:pt>
              </c:numCache>
            </c:numRef>
          </c:val>
        </c:ser>
        <c:ser>
          <c:idx val="1"/>
          <c:order val="1"/>
          <c:tx>
            <c:strRef>
              <c:f>'Team Tevredenheid'!$A$3</c:f>
              <c:strCache>
                <c:ptCount val="1"/>
                <c:pt idx="0">
                  <c:v>Spelers</c:v>
                </c:pt>
              </c:strCache>
            </c:strRef>
          </c:tx>
          <c:spPr>
            <a:solidFill>
              <a:srgbClr val="ED7D31">
                <a:alpha val="84706"/>
              </a:srgbClr>
            </a:solidFill>
            <a:ln w="3175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'Team Tevredenheid'!$B$1:$L$1</c:f>
              <c:strCache>
                <c:ptCount val="11"/>
                <c:pt idx="0">
                  <c:v>Tijgers Fun</c:v>
                </c:pt>
                <c:pt idx="2">
                  <c:v>U8</c:v>
                </c:pt>
                <c:pt idx="3">
                  <c:v>U10_x000d_Rood</c:v>
                </c:pt>
                <c:pt idx="4">
                  <c:v>U10_x000d_Zwart</c:v>
                </c:pt>
                <c:pt idx="5">
                  <c:v>U12_x000d_Rood</c:v>
                </c:pt>
                <c:pt idx="6">
                  <c:v>U12_x000d_ Zwart</c:v>
                </c:pt>
                <c:pt idx="7">
                  <c:v>U14</c:v>
                </c:pt>
                <c:pt idx="8">
                  <c:v>U17</c:v>
                </c:pt>
                <c:pt idx="9">
                  <c:v>Toekomst_x000d_Team</c:v>
                </c:pt>
                <c:pt idx="10">
                  <c:v>1e_x000d_Team</c:v>
                </c:pt>
              </c:strCache>
            </c:strRef>
          </c:cat>
          <c:val>
            <c:numRef>
              <c:f>'Team Tevredenheid'!$B$3:$L$3</c:f>
              <c:numCache>
                <c:formatCode>General</c:formatCode>
                <c:ptCount val="11"/>
                <c:pt idx="0" formatCode="###0.0">
                  <c:v>8.1</c:v>
                </c:pt>
                <c:pt idx="7" formatCode="###0.0">
                  <c:v>7.124999999999986</c:v>
                </c:pt>
                <c:pt idx="8" formatCode="###0.0">
                  <c:v>8.666666666666674</c:v>
                </c:pt>
                <c:pt idx="9" formatCode="###0.0">
                  <c:v>4.08333333333334</c:v>
                </c:pt>
                <c:pt idx="10" formatCode="###0.0">
                  <c:v>7.153846153846154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-2037246312"/>
        <c:axId val="-2037242968"/>
      </c:barChart>
      <c:catAx>
        <c:axId val="-203724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>
            <a:solidFill>
              <a:srgbClr val="333333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37242968"/>
        <c:crosses val="autoZero"/>
        <c:auto val="1"/>
        <c:lblAlgn val="ctr"/>
        <c:lblOffset val="100"/>
        <c:noMultiLvlLbl val="0"/>
      </c:catAx>
      <c:valAx>
        <c:axId val="-2037242968"/>
        <c:scaling>
          <c:orientation val="minMax"/>
        </c:scaling>
        <c:delete val="1"/>
        <c:axPos val="l"/>
        <c:numFmt formatCode="###0.0" sourceLinked="1"/>
        <c:majorTickMark val="out"/>
        <c:minorTickMark val="none"/>
        <c:tickLblPos val="none"/>
        <c:crossAx val="-2037246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74396041403915"/>
          <c:y val="0.939489514987979"/>
          <c:w val="0.382051927119069"/>
          <c:h val="0.0381481970534352"/>
        </c:manualLayout>
      </c:layout>
      <c:overlay val="0"/>
      <c:spPr>
        <a:solidFill>
          <a:srgbClr val="F2F2F2">
            <a:alpha val="38824"/>
          </a:srgbClr>
        </a:solidFill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39000">
          <a:srgbClr val="FFFFFF"/>
        </a:gs>
        <a:gs pos="100000">
          <a:srgbClr val="BFBFBF"/>
        </a:gs>
      </a:gsLst>
      <a:path path="rect">
        <a:fillToRect l="50000" t="-80000" r="50000" b="180000"/>
      </a:path>
    </a:gradFill>
    <a:ln w="3175">
      <a:solidFill>
        <a:srgbClr val="C0C0C0"/>
      </a:solidFill>
      <a:prstDash val="solid"/>
    </a:ln>
  </c:spPr>
  <c:txPr>
    <a:bodyPr/>
    <a:lstStyle/>
    <a:p>
      <a:pPr>
        <a:defRPr/>
      </a:pPr>
      <a:endParaRPr lang="nl-N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129722421061"/>
          <c:y val="0.116834507587093"/>
          <c:w val="0.509390757973435"/>
          <c:h val="0.740478774888781"/>
        </c:manualLayout>
      </c:layout>
      <c:radarChart>
        <c:radarStyle val="marker"/>
        <c:varyColors val="0"/>
        <c:ser>
          <c:idx val="0"/>
          <c:order val="0"/>
          <c:tx>
            <c:strRef>
              <c:f>Trainigsprogramma!$A$3</c:f>
              <c:strCache>
                <c:ptCount val="1"/>
                <c:pt idx="0">
                  <c:v>Voldoende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Trainigsprogramma!$B$2:$Z$2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Trainigsprogramma!$B$3:$Z$3</c:f>
              <c:numCache>
                <c:formatCode>0%</c:formatCode>
                <c:ptCount val="25"/>
                <c:pt idx="0">
                  <c:v>0.80952380952381</c:v>
                </c:pt>
                <c:pt idx="1">
                  <c:v>0.321428571428571</c:v>
                </c:pt>
                <c:pt idx="2">
                  <c:v>0.678571428571429</c:v>
                </c:pt>
                <c:pt idx="3">
                  <c:v>0.0595238095238095</c:v>
                </c:pt>
                <c:pt idx="4">
                  <c:v>0.464285714285714</c:v>
                </c:pt>
                <c:pt idx="5">
                  <c:v>0.0357142857142857</c:v>
                </c:pt>
                <c:pt idx="6">
                  <c:v>0.0357142857142857</c:v>
                </c:pt>
                <c:pt idx="7">
                  <c:v>0.0595238095238095</c:v>
                </c:pt>
                <c:pt idx="8">
                  <c:v>0.0476190476190476</c:v>
                </c:pt>
                <c:pt idx="9">
                  <c:v>0.0714285714285714</c:v>
                </c:pt>
                <c:pt idx="10">
                  <c:v>0.357142857142857</c:v>
                </c:pt>
                <c:pt idx="11">
                  <c:v>0.261904761904762</c:v>
                </c:pt>
                <c:pt idx="12">
                  <c:v>0.178571428571429</c:v>
                </c:pt>
                <c:pt idx="13">
                  <c:v>0.238095238095238</c:v>
                </c:pt>
                <c:pt idx="14">
                  <c:v>0.190476190476191</c:v>
                </c:pt>
                <c:pt idx="15">
                  <c:v>0.130952380952381</c:v>
                </c:pt>
                <c:pt idx="16">
                  <c:v>0.0357142857142857</c:v>
                </c:pt>
                <c:pt idx="17">
                  <c:v>0.392857142857143</c:v>
                </c:pt>
                <c:pt idx="18">
                  <c:v>0.0595238095238095</c:v>
                </c:pt>
                <c:pt idx="19">
                  <c:v>0.0119047619047619</c:v>
                </c:pt>
                <c:pt idx="20">
                  <c:v>0.0476190476190476</c:v>
                </c:pt>
                <c:pt idx="21">
                  <c:v>0.357142857142857</c:v>
                </c:pt>
                <c:pt idx="22">
                  <c:v>0.0595238095238095</c:v>
                </c:pt>
                <c:pt idx="23">
                  <c:v>0.130952380952381</c:v>
                </c:pt>
                <c:pt idx="24">
                  <c:v>0.0238095238095238</c:v>
                </c:pt>
              </c:numCache>
            </c:numRef>
          </c:val>
        </c:ser>
        <c:ser>
          <c:idx val="1"/>
          <c:order val="1"/>
          <c:tx>
            <c:strRef>
              <c:f>Trainigsprogramma!$A$4</c:f>
              <c:strCache>
                <c:ptCount val="1"/>
                <c:pt idx="0">
                  <c:v>Mist</c:v>
                </c:pt>
              </c:strCache>
            </c:strRef>
          </c:tx>
          <c:spPr>
            <a:ln w="28575" cap="rnd">
              <a:solidFill>
                <a:srgbClr val="FFCB07"/>
              </a:solidFill>
              <a:round/>
            </a:ln>
            <a:effectLst/>
          </c:spPr>
          <c:marker>
            <c:symbol val="none"/>
          </c:marker>
          <c:cat>
            <c:strRef>
              <c:f>Trainigsprogramma!$B$2:$Z$2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Trainigsprogramma!$B$4:$Z$4</c:f>
              <c:numCache>
                <c:formatCode>0%</c:formatCode>
                <c:ptCount val="25"/>
                <c:pt idx="0">
                  <c:v>0.0714285714285714</c:v>
                </c:pt>
                <c:pt idx="1">
                  <c:v>0.464285714285714</c:v>
                </c:pt>
                <c:pt idx="2">
                  <c:v>0.0952380952380952</c:v>
                </c:pt>
                <c:pt idx="3">
                  <c:v>0.511904761904762</c:v>
                </c:pt>
                <c:pt idx="4">
                  <c:v>0.226190476190476</c:v>
                </c:pt>
                <c:pt idx="5">
                  <c:v>0.416666666666667</c:v>
                </c:pt>
                <c:pt idx="6">
                  <c:v>0.416666666666667</c:v>
                </c:pt>
                <c:pt idx="7">
                  <c:v>0.357142857142857</c:v>
                </c:pt>
                <c:pt idx="8">
                  <c:v>0.285714285714286</c:v>
                </c:pt>
                <c:pt idx="9">
                  <c:v>0.30952380952381</c:v>
                </c:pt>
                <c:pt idx="10">
                  <c:v>0.333333333333333</c:v>
                </c:pt>
                <c:pt idx="11">
                  <c:v>0.380952380952381</c:v>
                </c:pt>
                <c:pt idx="12">
                  <c:v>0.285714285714286</c:v>
                </c:pt>
                <c:pt idx="13">
                  <c:v>0.178571428571429</c:v>
                </c:pt>
                <c:pt idx="14">
                  <c:v>0.440476190476191</c:v>
                </c:pt>
                <c:pt idx="15">
                  <c:v>0.214285714285714</c:v>
                </c:pt>
                <c:pt idx="16">
                  <c:v>0.261904761904762</c:v>
                </c:pt>
                <c:pt idx="17">
                  <c:v>0.130952380952381</c:v>
                </c:pt>
                <c:pt idx="18">
                  <c:v>0.380952380952381</c:v>
                </c:pt>
                <c:pt idx="19">
                  <c:v>0.214285714285714</c:v>
                </c:pt>
                <c:pt idx="20">
                  <c:v>0.238095238095238</c:v>
                </c:pt>
                <c:pt idx="21">
                  <c:v>0.107142857142857</c:v>
                </c:pt>
                <c:pt idx="22">
                  <c:v>0.107142857142857</c:v>
                </c:pt>
                <c:pt idx="23">
                  <c:v>0.214285714285714</c:v>
                </c:pt>
                <c:pt idx="24">
                  <c:v>0.178571428571429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043304"/>
        <c:axId val="-2094043976"/>
      </c:radarChart>
      <c:catAx>
        <c:axId val="-209404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043976"/>
        <c:crosses val="autoZero"/>
        <c:auto val="1"/>
        <c:lblAlgn val="ctr"/>
        <c:lblOffset val="100"/>
        <c:noMultiLvlLbl val="0"/>
      </c:catAx>
      <c:valAx>
        <c:axId val="-209404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043304"/>
        <c:crosses val="autoZero"/>
        <c:crossBetween val="between"/>
        <c:majorUnit val="0.3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590670484371272"/>
          <c:y val="0.92480292557891"/>
          <c:w val="0.922775126594024"/>
          <c:h val="0.0561003804385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386790936847"/>
          <c:y val="0.105576431110668"/>
          <c:w val="0.560943007124109"/>
          <c:h val="0.699651317319512"/>
        </c:manualLayout>
      </c:layout>
      <c:radarChart>
        <c:radarStyle val="marker"/>
        <c:varyColors val="0"/>
        <c:ser>
          <c:idx val="0"/>
          <c:order val="0"/>
          <c:tx>
            <c:strRef>
              <c:f>Trainigsprogramma!$A$3</c:f>
              <c:strCache>
                <c:ptCount val="1"/>
                <c:pt idx="0">
                  <c:v>Voldoende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Trainigsprogramma!$B$2:$Z$2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Trainigsprogramma!$B$3:$Z$3</c:f>
              <c:numCache>
                <c:formatCode>0%</c:formatCode>
                <c:ptCount val="25"/>
                <c:pt idx="0">
                  <c:v>0.63</c:v>
                </c:pt>
                <c:pt idx="1">
                  <c:v>0.452380952380952</c:v>
                </c:pt>
                <c:pt idx="2">
                  <c:v>0.714285714285714</c:v>
                </c:pt>
                <c:pt idx="3">
                  <c:v>0.166666666666667</c:v>
                </c:pt>
                <c:pt idx="4">
                  <c:v>0.714285714285714</c:v>
                </c:pt>
                <c:pt idx="5">
                  <c:v>0.0952380952380952</c:v>
                </c:pt>
                <c:pt idx="6">
                  <c:v>0.0952380952380952</c:v>
                </c:pt>
                <c:pt idx="7">
                  <c:v>0.119047619047619</c:v>
                </c:pt>
                <c:pt idx="8">
                  <c:v>0.214285714285714</c:v>
                </c:pt>
                <c:pt idx="9">
                  <c:v>0.261904761904762</c:v>
                </c:pt>
                <c:pt idx="10">
                  <c:v>0.595238095238095</c:v>
                </c:pt>
                <c:pt idx="11">
                  <c:v>0.380952380952381</c:v>
                </c:pt>
                <c:pt idx="12">
                  <c:v>0.5</c:v>
                </c:pt>
                <c:pt idx="13">
                  <c:v>0.666666666666667</c:v>
                </c:pt>
                <c:pt idx="14">
                  <c:v>0.452380952380953</c:v>
                </c:pt>
                <c:pt idx="15">
                  <c:v>0.0952380952380953</c:v>
                </c:pt>
                <c:pt idx="16">
                  <c:v>0.0</c:v>
                </c:pt>
                <c:pt idx="17">
                  <c:v>0.333333333333333</c:v>
                </c:pt>
                <c:pt idx="18">
                  <c:v>0.142857142857143</c:v>
                </c:pt>
                <c:pt idx="19">
                  <c:v>0.0</c:v>
                </c:pt>
                <c:pt idx="20">
                  <c:v>0.0476190476190476</c:v>
                </c:pt>
                <c:pt idx="21">
                  <c:v>0.30952380952381</c:v>
                </c:pt>
                <c:pt idx="22">
                  <c:v>0.0238095238095238</c:v>
                </c:pt>
                <c:pt idx="23">
                  <c:v>0.238095238095238</c:v>
                </c:pt>
                <c:pt idx="24">
                  <c:v>0.0238095238095238</c:v>
                </c:pt>
              </c:numCache>
            </c:numRef>
          </c:val>
        </c:ser>
        <c:ser>
          <c:idx val="1"/>
          <c:order val="1"/>
          <c:tx>
            <c:strRef>
              <c:f>Trainigsprogramma!$A$4</c:f>
              <c:strCache>
                <c:ptCount val="1"/>
                <c:pt idx="0">
                  <c:v>Mist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Trainigsprogramma!$B$2:$Z$2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Trainigsprogramma!$B$4:$Z$4</c:f>
              <c:numCache>
                <c:formatCode>0%</c:formatCode>
                <c:ptCount val="25"/>
                <c:pt idx="0">
                  <c:v>0.119047619047619</c:v>
                </c:pt>
                <c:pt idx="1">
                  <c:v>0.357142857142857</c:v>
                </c:pt>
                <c:pt idx="2">
                  <c:v>0.142857142857143</c:v>
                </c:pt>
                <c:pt idx="3">
                  <c:v>0.547619047619048</c:v>
                </c:pt>
                <c:pt idx="4">
                  <c:v>0.0952380952380952</c:v>
                </c:pt>
                <c:pt idx="5">
                  <c:v>0.738095238095238</c:v>
                </c:pt>
                <c:pt idx="6">
                  <c:v>0.761904761904762</c:v>
                </c:pt>
                <c:pt idx="7">
                  <c:v>0.571428571428572</c:v>
                </c:pt>
                <c:pt idx="8">
                  <c:v>0.571428571428572</c:v>
                </c:pt>
                <c:pt idx="9">
                  <c:v>0.5</c:v>
                </c:pt>
                <c:pt idx="10">
                  <c:v>0.261904761904762</c:v>
                </c:pt>
                <c:pt idx="11">
                  <c:v>0.285714285714286</c:v>
                </c:pt>
                <c:pt idx="12">
                  <c:v>0.285714285714286</c:v>
                </c:pt>
                <c:pt idx="13">
                  <c:v>0.119047619047619</c:v>
                </c:pt>
                <c:pt idx="14">
                  <c:v>0.428571428571429</c:v>
                </c:pt>
                <c:pt idx="15">
                  <c:v>0.142857142857143</c:v>
                </c:pt>
                <c:pt idx="16">
                  <c:v>0.214285714285714</c:v>
                </c:pt>
                <c:pt idx="17">
                  <c:v>0.190476190476191</c:v>
                </c:pt>
                <c:pt idx="18">
                  <c:v>0.452380952380952</c:v>
                </c:pt>
                <c:pt idx="19">
                  <c:v>0.166666666666667</c:v>
                </c:pt>
                <c:pt idx="20">
                  <c:v>0.357142857142857</c:v>
                </c:pt>
                <c:pt idx="21">
                  <c:v>0.142857142857143</c:v>
                </c:pt>
                <c:pt idx="22">
                  <c:v>0.0952380952380952</c:v>
                </c:pt>
                <c:pt idx="23">
                  <c:v>0.166666666666667</c:v>
                </c:pt>
                <c:pt idx="24">
                  <c:v>0.166666666666667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4162200"/>
        <c:axId val="-2036502232"/>
      </c:radarChart>
      <c:catAx>
        <c:axId val="-209416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36502232"/>
        <c:crosses val="autoZero"/>
        <c:auto val="1"/>
        <c:lblAlgn val="ctr"/>
        <c:lblOffset val="100"/>
        <c:noMultiLvlLbl val="0"/>
      </c:catAx>
      <c:valAx>
        <c:axId val="-203650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768CC5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162200"/>
        <c:crosses val="autoZero"/>
        <c:crossBetween val="between"/>
        <c:majorUnit val="0.3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893968611066474"/>
          <c:y val="0.855771330544485"/>
          <c:w val="0.884432481654079"/>
          <c:h val="0.0551474448046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7453684517505"/>
          <c:y val="0.0608884514435695"/>
          <c:w val="0.41634094488189"/>
          <c:h val="0.892159167604049"/>
        </c:manualLayout>
      </c:layout>
      <c:radarChart>
        <c:radarStyle val="marker"/>
        <c:varyColors val="0"/>
        <c:ser>
          <c:idx val="0"/>
          <c:order val="0"/>
          <c:tx>
            <c:strRef>
              <c:f>'Trainingsprogramma Anders'!$A$3</c:f>
              <c:strCache>
                <c:ptCount val="1"/>
                <c:pt idx="0">
                  <c:v>Tijgers Fun</c:v>
                </c:pt>
              </c:strCache>
            </c:strRef>
          </c:tx>
          <c:spPr>
            <a:ln w="28575" cmpd="sng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Anders'!$B$3:$Z$3</c:f>
              <c:numCache>
                <c:formatCode>0%</c:formatCode>
                <c:ptCount val="25"/>
                <c:pt idx="0">
                  <c:v>0.8</c:v>
                </c:pt>
                <c:pt idx="1">
                  <c:v>0.7</c:v>
                </c:pt>
                <c:pt idx="2">
                  <c:v>0.5</c:v>
                </c:pt>
                <c:pt idx="3">
                  <c:v>0.5</c:v>
                </c:pt>
                <c:pt idx="4">
                  <c:v>0.6</c:v>
                </c:pt>
                <c:pt idx="5">
                  <c:v>0.3</c:v>
                </c:pt>
                <c:pt idx="6">
                  <c:v>0.2</c:v>
                </c:pt>
                <c:pt idx="7">
                  <c:v>0.4</c:v>
                </c:pt>
                <c:pt idx="8">
                  <c:v>0.2</c:v>
                </c:pt>
                <c:pt idx="9">
                  <c:v>0.2</c:v>
                </c:pt>
                <c:pt idx="10">
                  <c:v>0.8</c:v>
                </c:pt>
                <c:pt idx="11">
                  <c:v>0.8</c:v>
                </c:pt>
                <c:pt idx="12">
                  <c:v>0.7</c:v>
                </c:pt>
                <c:pt idx="13">
                  <c:v>0.8</c:v>
                </c:pt>
                <c:pt idx="14">
                  <c:v>0.7</c:v>
                </c:pt>
                <c:pt idx="15">
                  <c:v>0.2</c:v>
                </c:pt>
                <c:pt idx="16">
                  <c:v>0.0</c:v>
                </c:pt>
                <c:pt idx="17">
                  <c:v>0.3</c:v>
                </c:pt>
                <c:pt idx="18">
                  <c:v>0.1</c:v>
                </c:pt>
                <c:pt idx="19">
                  <c:v>0.0</c:v>
                </c:pt>
                <c:pt idx="20">
                  <c:v>0.2</c:v>
                </c:pt>
                <c:pt idx="21">
                  <c:v>0.4</c:v>
                </c:pt>
                <c:pt idx="22">
                  <c:v>0.0</c:v>
                </c:pt>
                <c:pt idx="23">
                  <c:v>0.6</c:v>
                </c:pt>
                <c:pt idx="2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'Trainingsprogramma Anders'!$A$4</c:f>
              <c:strCache>
                <c:ptCount val="1"/>
                <c:pt idx="0">
                  <c:v>U14</c:v>
                </c:pt>
              </c:strCache>
            </c:strRef>
          </c:tx>
          <c:spPr>
            <a:ln w="28575" cmpd="sng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Anders'!$B$4:$Z$4</c:f>
              <c:numCache>
                <c:formatCode>0%</c:formatCode>
                <c:ptCount val="25"/>
                <c:pt idx="0">
                  <c:v>0.8125</c:v>
                </c:pt>
                <c:pt idx="1">
                  <c:v>0.1875</c:v>
                </c:pt>
                <c:pt idx="2">
                  <c:v>0.8125</c:v>
                </c:pt>
                <c:pt idx="3">
                  <c:v>0.0</c:v>
                </c:pt>
                <c:pt idx="4">
                  <c:v>0.625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0.1875</c:v>
                </c:pt>
                <c:pt idx="9">
                  <c:v>0.25</c:v>
                </c:pt>
                <c:pt idx="10">
                  <c:v>0.375</c:v>
                </c:pt>
                <c:pt idx="11">
                  <c:v>0.1875</c:v>
                </c:pt>
                <c:pt idx="12">
                  <c:v>0.375</c:v>
                </c:pt>
                <c:pt idx="13">
                  <c:v>0.5625</c:v>
                </c:pt>
                <c:pt idx="14">
                  <c:v>0.375</c:v>
                </c:pt>
                <c:pt idx="15">
                  <c:v>0.0625</c:v>
                </c:pt>
                <c:pt idx="16">
                  <c:v>0.0</c:v>
                </c:pt>
                <c:pt idx="17">
                  <c:v>0.5625</c:v>
                </c:pt>
                <c:pt idx="18">
                  <c:v>0.125</c:v>
                </c:pt>
                <c:pt idx="19">
                  <c:v>0.0</c:v>
                </c:pt>
                <c:pt idx="20">
                  <c:v>0.0</c:v>
                </c:pt>
                <c:pt idx="21">
                  <c:v>0.3125</c:v>
                </c:pt>
                <c:pt idx="22">
                  <c:v>0.0625</c:v>
                </c:pt>
                <c:pt idx="23">
                  <c:v>0.1875</c:v>
                </c:pt>
                <c:pt idx="2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'Trainingsprogramma Anders'!$A$5</c:f>
              <c:strCache>
                <c:ptCount val="1"/>
                <c:pt idx="0">
                  <c:v>U17</c:v>
                </c:pt>
              </c:strCache>
            </c:strRef>
          </c:tx>
          <c:spPr>
            <a:ln w="28575" cmpd="sng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Anders'!$B$5:$Z$5</c:f>
              <c:numCache>
                <c:formatCode>0%</c:formatCode>
                <c:ptCount val="25"/>
                <c:pt idx="0">
                  <c:v>0.714285714285714</c:v>
                </c:pt>
                <c:pt idx="1">
                  <c:v>0.0</c:v>
                </c:pt>
                <c:pt idx="2">
                  <c:v>0.714285714285714</c:v>
                </c:pt>
                <c:pt idx="3">
                  <c:v>0.0</c:v>
                </c:pt>
                <c:pt idx="4">
                  <c:v>0.857142857142857</c:v>
                </c:pt>
                <c:pt idx="5">
                  <c:v>0.0</c:v>
                </c:pt>
                <c:pt idx="6">
                  <c:v>0.0</c:v>
                </c:pt>
                <c:pt idx="7">
                  <c:v>0.142857142857143</c:v>
                </c:pt>
                <c:pt idx="8">
                  <c:v>0.142857142857143</c:v>
                </c:pt>
                <c:pt idx="9">
                  <c:v>0.142857142857143</c:v>
                </c:pt>
                <c:pt idx="10">
                  <c:v>0.857142857142857</c:v>
                </c:pt>
                <c:pt idx="11">
                  <c:v>0.428571428571429</c:v>
                </c:pt>
                <c:pt idx="12">
                  <c:v>0.571428571428571</c:v>
                </c:pt>
                <c:pt idx="13">
                  <c:v>0.714285714285714</c:v>
                </c:pt>
                <c:pt idx="14">
                  <c:v>0.285714285714286</c:v>
                </c:pt>
                <c:pt idx="15">
                  <c:v>0.142857142857143</c:v>
                </c:pt>
                <c:pt idx="16">
                  <c:v>0.0</c:v>
                </c:pt>
                <c:pt idx="17">
                  <c:v>0.285714285714286</c:v>
                </c:pt>
                <c:pt idx="18">
                  <c:v>0.285714285714286</c:v>
                </c:pt>
                <c:pt idx="19">
                  <c:v>0.0</c:v>
                </c:pt>
                <c:pt idx="20">
                  <c:v>0.0</c:v>
                </c:pt>
                <c:pt idx="21">
                  <c:v>0.285714285714286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'Trainingsprogramma Anders'!$A$6</c:f>
              <c:strCache>
                <c:ptCount val="1"/>
                <c:pt idx="0">
                  <c:v>Toekomst Team</c:v>
                </c:pt>
              </c:strCache>
            </c:strRef>
          </c:tx>
          <c:spPr>
            <a:ln w="28575" cmpd="sng">
              <a:solidFill>
                <a:srgbClr val="660066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Anders'!$B$6:$Z$6</c:f>
              <c:numCache>
                <c:formatCode>0%</c:formatCode>
                <c:ptCount val="2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0.125</c:v>
                </c:pt>
                <c:pt idx="4">
                  <c:v>0.5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0.125</c:v>
                </c:pt>
                <c:pt idx="9">
                  <c:v>0.125</c:v>
                </c:pt>
                <c:pt idx="10">
                  <c:v>0.25</c:v>
                </c:pt>
                <c:pt idx="11">
                  <c:v>0.0</c:v>
                </c:pt>
                <c:pt idx="12">
                  <c:v>0.125</c:v>
                </c:pt>
                <c:pt idx="13">
                  <c:v>0.25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0.25</c:v>
                </c:pt>
                <c:pt idx="22">
                  <c:v>0.0</c:v>
                </c:pt>
                <c:pt idx="23">
                  <c:v>0.125</c:v>
                </c:pt>
                <c:pt idx="24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'Trainingsprogramma Anders'!$A$7</c:f>
              <c:strCache>
                <c:ptCount val="1"/>
                <c:pt idx="0">
                  <c:v>1e Team</c:v>
                </c:pt>
              </c:strCache>
            </c:strRef>
          </c:tx>
          <c:spPr>
            <a:ln w="28575" cmpd="sng">
              <a:solidFill>
                <a:srgbClr val="FFCB07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Anders'!$B$2:$Z$2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Anders'!$B$7:$Z$7</c:f>
              <c:numCache>
                <c:formatCode>0%</c:formatCode>
                <c:ptCount val="25"/>
                <c:pt idx="0">
                  <c:v>0.307692307692308</c:v>
                </c:pt>
                <c:pt idx="1">
                  <c:v>0.384615384615385</c:v>
                </c:pt>
                <c:pt idx="2">
                  <c:v>0.230769230769231</c:v>
                </c:pt>
                <c:pt idx="3">
                  <c:v>0.0769230769230769</c:v>
                </c:pt>
                <c:pt idx="4">
                  <c:v>0.307692307692308</c:v>
                </c:pt>
                <c:pt idx="5">
                  <c:v>0.0769230769230769</c:v>
                </c:pt>
                <c:pt idx="6">
                  <c:v>0.153846153846154</c:v>
                </c:pt>
                <c:pt idx="7">
                  <c:v>0.0</c:v>
                </c:pt>
                <c:pt idx="8">
                  <c:v>0.153846153846154</c:v>
                </c:pt>
                <c:pt idx="9">
                  <c:v>0.230769230769231</c:v>
                </c:pt>
                <c:pt idx="10">
                  <c:v>0.230769230769231</c:v>
                </c:pt>
                <c:pt idx="11">
                  <c:v>0.153846153846154</c:v>
                </c:pt>
                <c:pt idx="12">
                  <c:v>0.230769230769231</c:v>
                </c:pt>
                <c:pt idx="13">
                  <c:v>0.307692307692308</c:v>
                </c:pt>
                <c:pt idx="14">
                  <c:v>0.307692307692308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0.0769230769230769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7262504"/>
        <c:axId val="-2047259048"/>
      </c:radarChart>
      <c:catAx>
        <c:axId val="-2047262504"/>
        <c:scaling>
          <c:orientation val="minMax"/>
        </c:scaling>
        <c:delete val="0"/>
        <c:axPos val="b"/>
        <c:majorGridlines>
          <c:spPr>
            <a:ln w="6350"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259048"/>
        <c:crosses val="autoZero"/>
        <c:auto val="0"/>
        <c:lblAlgn val="ctr"/>
        <c:lblOffset val="100"/>
        <c:noMultiLvlLbl val="0"/>
      </c:catAx>
      <c:valAx>
        <c:axId val="-2047259048"/>
        <c:scaling>
          <c:orientation val="minMax"/>
          <c:max val="0.8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262504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1961329833771"/>
          <c:y val="0.016042369703787"/>
          <c:w val="0.162914367846876"/>
          <c:h val="0.963544218431029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3175">
      <a:solidFill>
        <a:srgbClr val="C0C0C0"/>
      </a:solidFill>
      <a:prstDash val="solid"/>
    </a:ln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908792650919"/>
          <c:y val="0.113180402449694"/>
          <c:w val="0.458375186209832"/>
          <c:h val="0.836834645669291"/>
        </c:manualLayout>
      </c:layout>
      <c:radarChart>
        <c:radarStyle val="marker"/>
        <c:varyColors val="0"/>
        <c:ser>
          <c:idx val="0"/>
          <c:order val="0"/>
          <c:tx>
            <c:strRef>
              <c:f>'Trainingsprogramma Anders'!$A$12</c:f>
              <c:strCache>
                <c:ptCount val="1"/>
                <c:pt idx="0">
                  <c:v>Tijgers Fun</c:v>
                </c:pt>
              </c:strCache>
            </c:strRef>
          </c:tx>
          <c:spPr>
            <a:ln w="28575" cmpd="sng">
              <a:solidFill>
                <a:srgbClr val="3366FF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Anders'!$B$11:$Z$11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Anders'!$B$12:$Z$12</c:f>
              <c:numCache>
                <c:formatCode>0%</c:formatCode>
                <c:ptCount val="25"/>
                <c:pt idx="0">
                  <c:v>0.0</c:v>
                </c:pt>
                <c:pt idx="1">
                  <c:v>0.0</c:v>
                </c:pt>
                <c:pt idx="2">
                  <c:v>0.1</c:v>
                </c:pt>
                <c:pt idx="3">
                  <c:v>0.2</c:v>
                </c:pt>
                <c:pt idx="4">
                  <c:v>0.0</c:v>
                </c:pt>
                <c:pt idx="5">
                  <c:v>0.3</c:v>
                </c:pt>
                <c:pt idx="6">
                  <c:v>0.2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0.1</c:v>
                </c:pt>
                <c:pt idx="16">
                  <c:v>0.1</c:v>
                </c:pt>
                <c:pt idx="17">
                  <c:v>0.3</c:v>
                </c:pt>
                <c:pt idx="18">
                  <c:v>0.4</c:v>
                </c:pt>
                <c:pt idx="19">
                  <c:v>0.0</c:v>
                </c:pt>
                <c:pt idx="20">
                  <c:v>0.0</c:v>
                </c:pt>
                <c:pt idx="21">
                  <c:v>0.1</c:v>
                </c:pt>
                <c:pt idx="22">
                  <c:v>0.1</c:v>
                </c:pt>
                <c:pt idx="23">
                  <c:v>0.0</c:v>
                </c:pt>
                <c:pt idx="2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'Trainingsprogramma Anders'!$A$13</c:f>
              <c:strCache>
                <c:ptCount val="1"/>
                <c:pt idx="0">
                  <c:v>U14</c:v>
                </c:pt>
              </c:strCache>
            </c:strRef>
          </c:tx>
          <c:spPr>
            <a:ln w="28575" cmpd="sng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Anders'!$B$11:$Z$11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Anders'!$B$13:$Z$13</c:f>
              <c:numCache>
                <c:formatCode>0%</c:formatCode>
                <c:ptCount val="25"/>
                <c:pt idx="0">
                  <c:v>0.0625</c:v>
                </c:pt>
                <c:pt idx="1">
                  <c:v>0.625</c:v>
                </c:pt>
                <c:pt idx="2">
                  <c:v>0.0625</c:v>
                </c:pt>
                <c:pt idx="3">
                  <c:v>0.6875</c:v>
                </c:pt>
                <c:pt idx="4">
                  <c:v>0.125</c:v>
                </c:pt>
                <c:pt idx="5">
                  <c:v>0.6875</c:v>
                </c:pt>
                <c:pt idx="6">
                  <c:v>0.8125</c:v>
                </c:pt>
                <c:pt idx="7">
                  <c:v>0.5</c:v>
                </c:pt>
                <c:pt idx="8">
                  <c:v>0.5625</c:v>
                </c:pt>
                <c:pt idx="9">
                  <c:v>0.5</c:v>
                </c:pt>
                <c:pt idx="10">
                  <c:v>0.3125</c:v>
                </c:pt>
                <c:pt idx="11">
                  <c:v>0.375</c:v>
                </c:pt>
                <c:pt idx="12">
                  <c:v>0.4375</c:v>
                </c:pt>
                <c:pt idx="13">
                  <c:v>0.1875</c:v>
                </c:pt>
                <c:pt idx="14">
                  <c:v>0.3125</c:v>
                </c:pt>
                <c:pt idx="15">
                  <c:v>0.0</c:v>
                </c:pt>
                <c:pt idx="16">
                  <c:v>0.125</c:v>
                </c:pt>
                <c:pt idx="17">
                  <c:v>0.125</c:v>
                </c:pt>
                <c:pt idx="18">
                  <c:v>0.5</c:v>
                </c:pt>
                <c:pt idx="19">
                  <c:v>0.0625</c:v>
                </c:pt>
                <c:pt idx="20">
                  <c:v>0.375</c:v>
                </c:pt>
                <c:pt idx="21">
                  <c:v>0.0625</c:v>
                </c:pt>
                <c:pt idx="22">
                  <c:v>0.0</c:v>
                </c:pt>
                <c:pt idx="23">
                  <c:v>0.0625</c:v>
                </c:pt>
                <c:pt idx="2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'Trainingsprogramma Anders'!$A$14</c:f>
              <c:strCache>
                <c:ptCount val="1"/>
                <c:pt idx="0">
                  <c:v>U17</c:v>
                </c:pt>
              </c:strCache>
            </c:strRef>
          </c:tx>
          <c:spPr>
            <a:ln w="28575" cmpd="sng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Anders'!$B$11:$Z$11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Anders'!$B$14:$Z$14</c:f>
              <c:numCache>
                <c:formatCode>0%</c:formatCode>
                <c:ptCount val="25"/>
                <c:pt idx="0">
                  <c:v>0.285714285714286</c:v>
                </c:pt>
                <c:pt idx="1">
                  <c:v>0.428571428571429</c:v>
                </c:pt>
                <c:pt idx="2">
                  <c:v>0.285714285714286</c:v>
                </c:pt>
                <c:pt idx="3">
                  <c:v>0.857142857142857</c:v>
                </c:pt>
                <c:pt idx="4">
                  <c:v>0.0</c:v>
                </c:pt>
                <c:pt idx="5">
                  <c:v>0.857142857142857</c:v>
                </c:pt>
                <c:pt idx="6">
                  <c:v>0.857142857142857</c:v>
                </c:pt>
                <c:pt idx="7">
                  <c:v>0.571428571428571</c:v>
                </c:pt>
                <c:pt idx="8">
                  <c:v>0.714285714285714</c:v>
                </c:pt>
                <c:pt idx="9">
                  <c:v>0.571428571428571</c:v>
                </c:pt>
                <c:pt idx="10">
                  <c:v>0.0</c:v>
                </c:pt>
                <c:pt idx="11">
                  <c:v>0.142857142857143</c:v>
                </c:pt>
                <c:pt idx="12">
                  <c:v>0.0</c:v>
                </c:pt>
                <c:pt idx="13">
                  <c:v>0.0</c:v>
                </c:pt>
                <c:pt idx="14">
                  <c:v>0.571428571428571</c:v>
                </c:pt>
                <c:pt idx="15">
                  <c:v>0.428571428571429</c:v>
                </c:pt>
                <c:pt idx="16">
                  <c:v>0.428571428571429</c:v>
                </c:pt>
                <c:pt idx="17">
                  <c:v>0.142857142857143</c:v>
                </c:pt>
                <c:pt idx="18">
                  <c:v>0.428571428571429</c:v>
                </c:pt>
                <c:pt idx="19">
                  <c:v>0.428571428571429</c:v>
                </c:pt>
                <c:pt idx="20">
                  <c:v>0.428571428571429</c:v>
                </c:pt>
                <c:pt idx="21">
                  <c:v>0.285714285714286</c:v>
                </c:pt>
                <c:pt idx="22">
                  <c:v>0.285714285714286</c:v>
                </c:pt>
                <c:pt idx="23">
                  <c:v>0.571428571428571</c:v>
                </c:pt>
                <c:pt idx="24">
                  <c:v>0.428571428571429</c:v>
                </c:pt>
              </c:numCache>
            </c:numRef>
          </c:val>
        </c:ser>
        <c:ser>
          <c:idx val="3"/>
          <c:order val="3"/>
          <c:tx>
            <c:strRef>
              <c:f>'Trainingsprogramma Anders'!$A$15</c:f>
              <c:strCache>
                <c:ptCount val="1"/>
                <c:pt idx="0">
                  <c:v>Toekomst Team</c:v>
                </c:pt>
              </c:strCache>
            </c:strRef>
          </c:tx>
          <c:spPr>
            <a:ln w="28575" cmpd="sng">
              <a:solidFill>
                <a:srgbClr val="660066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Anders'!$B$11:$Z$11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Anders'!$B$15:$Z$15</c:f>
              <c:numCache>
                <c:formatCode>0%</c:formatCode>
                <c:ptCount val="25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0.25</c:v>
                </c:pt>
                <c:pt idx="4">
                  <c:v>0.125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0.375</c:v>
                </c:pt>
                <c:pt idx="9">
                  <c:v>0.5</c:v>
                </c:pt>
                <c:pt idx="10">
                  <c:v>0.375</c:v>
                </c:pt>
                <c:pt idx="11">
                  <c:v>0.25</c:v>
                </c:pt>
                <c:pt idx="12">
                  <c:v>0.125</c:v>
                </c:pt>
                <c:pt idx="13">
                  <c:v>0.125</c:v>
                </c:pt>
                <c:pt idx="14">
                  <c:v>0.5</c:v>
                </c:pt>
                <c:pt idx="15">
                  <c:v>0.125</c:v>
                </c:pt>
                <c:pt idx="16">
                  <c:v>0.25</c:v>
                </c:pt>
                <c:pt idx="17">
                  <c:v>0.125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0.125</c:v>
                </c:pt>
                <c:pt idx="22">
                  <c:v>0.0</c:v>
                </c:pt>
                <c:pt idx="23">
                  <c:v>0.0</c:v>
                </c:pt>
                <c:pt idx="24">
                  <c:v>0.125</c:v>
                </c:pt>
              </c:numCache>
            </c:numRef>
          </c:val>
        </c:ser>
        <c:ser>
          <c:idx val="4"/>
          <c:order val="4"/>
          <c:tx>
            <c:strRef>
              <c:f>'Trainingsprogramma Anders'!$A$16</c:f>
              <c:strCache>
                <c:ptCount val="1"/>
                <c:pt idx="0">
                  <c:v>1e Team</c:v>
                </c:pt>
              </c:strCache>
            </c:strRef>
          </c:tx>
          <c:spPr>
            <a:ln w="28575" cmpd="sng">
              <a:solidFill>
                <a:srgbClr val="FFCB07"/>
              </a:solidFill>
              <a:prstDash val="solid"/>
            </a:ln>
          </c:spPr>
          <c:marker>
            <c:symbol val="none"/>
          </c:marker>
          <c:cat>
            <c:strRef>
              <c:f>'Trainingsprogramma Anders'!$B$11:$Z$11</c:f>
              <c:strCache>
                <c:ptCount val="25"/>
                <c:pt idx="0">
                  <c:v>Schaatsen</c:v>
                </c:pt>
                <c:pt idx="1">
                  <c:v>Schieten</c:v>
                </c:pt>
                <c:pt idx="2">
                  <c:v>Stickhandeling</c:v>
                </c:pt>
                <c:pt idx="3">
                  <c:v>Checken</c:v>
                </c:pt>
                <c:pt idx="4">
                  <c:v>Passen</c:v>
                </c:pt>
                <c:pt idx="5">
                  <c:v>PenaltyKill</c:v>
                </c:pt>
                <c:pt idx="6">
                  <c:v>Powerplay</c:v>
                </c:pt>
                <c:pt idx="7">
                  <c:v>FaceOff</c:v>
                </c:pt>
                <c:pt idx="8">
                  <c:v>Forecheck</c:v>
                </c:pt>
                <c:pt idx="9">
                  <c:v>Backcheck</c:v>
                </c:pt>
                <c:pt idx="10">
                  <c:v>Samenspel</c:v>
                </c:pt>
                <c:pt idx="11">
                  <c:v>Spelinzicht</c:v>
                </c:pt>
                <c:pt idx="12">
                  <c:v>Defence</c:v>
                </c:pt>
                <c:pt idx="13">
                  <c:v>Offence</c:v>
                </c:pt>
                <c:pt idx="14">
                  <c:v>Positiespel</c:v>
                </c:pt>
                <c:pt idx="15">
                  <c:v>Warmingup</c:v>
                </c:pt>
                <c:pt idx="16">
                  <c:v>Coolingdown</c:v>
                </c:pt>
                <c:pt idx="17">
                  <c:v>Behendigheidstraining</c:v>
                </c:pt>
                <c:pt idx="18">
                  <c:v>Krachttraining</c:v>
                </c:pt>
                <c:pt idx="19">
                  <c:v>Hersteltraining</c:v>
                </c:pt>
                <c:pt idx="20">
                  <c:v>MentalCoaching</c:v>
                </c:pt>
                <c:pt idx="21">
                  <c:v>Sportiviteit</c:v>
                </c:pt>
                <c:pt idx="22">
                  <c:v>Materiaalkennis</c:v>
                </c:pt>
                <c:pt idx="23">
                  <c:v>Theorie</c:v>
                </c:pt>
                <c:pt idx="24">
                  <c:v>Voeding</c:v>
                </c:pt>
              </c:strCache>
            </c:strRef>
          </c:cat>
          <c:val>
            <c:numRef>
              <c:f>'Trainingsprogramma Anders'!$B$16:$Z$16</c:f>
              <c:numCache>
                <c:formatCode>0%</c:formatCode>
                <c:ptCount val="25"/>
                <c:pt idx="0">
                  <c:v>0.0769230769230769</c:v>
                </c:pt>
                <c:pt idx="1">
                  <c:v>0.0769230769230769</c:v>
                </c:pt>
                <c:pt idx="2">
                  <c:v>0.0769230769230769</c:v>
                </c:pt>
                <c:pt idx="3">
                  <c:v>0.153846153846154</c:v>
                </c:pt>
                <c:pt idx="4">
                  <c:v>0.0769230769230769</c:v>
                </c:pt>
                <c:pt idx="5">
                  <c:v>0.538461538461538</c:v>
                </c:pt>
                <c:pt idx="6">
                  <c:v>0.538461538461538</c:v>
                </c:pt>
                <c:pt idx="7">
                  <c:v>0.384615384615385</c:v>
                </c:pt>
                <c:pt idx="8">
                  <c:v>0.307692307692308</c:v>
                </c:pt>
                <c:pt idx="9">
                  <c:v>0.153846153846154</c:v>
                </c:pt>
                <c:pt idx="10">
                  <c:v>0.230769230769231</c:v>
                </c:pt>
                <c:pt idx="11">
                  <c:v>0.230769230769231</c:v>
                </c:pt>
                <c:pt idx="12">
                  <c:v>0.307692307692308</c:v>
                </c:pt>
                <c:pt idx="13">
                  <c:v>0.0769230769230769</c:v>
                </c:pt>
                <c:pt idx="14">
                  <c:v>0.384615384615385</c:v>
                </c:pt>
                <c:pt idx="15">
                  <c:v>0.0769230769230769</c:v>
                </c:pt>
                <c:pt idx="16">
                  <c:v>0.0769230769230769</c:v>
                </c:pt>
                <c:pt idx="17">
                  <c:v>0.0769230769230769</c:v>
                </c:pt>
                <c:pt idx="18">
                  <c:v>0.153846153846154</c:v>
                </c:pt>
                <c:pt idx="19">
                  <c:v>0.0769230769230769</c:v>
                </c:pt>
                <c:pt idx="20">
                  <c:v>0.307692307692308</c:v>
                </c:pt>
                <c:pt idx="21">
                  <c:v>0.0769230769230769</c:v>
                </c:pt>
                <c:pt idx="22">
                  <c:v>0.0769230769230769</c:v>
                </c:pt>
                <c:pt idx="23">
                  <c:v>0.153846153846154</c:v>
                </c:pt>
                <c:pt idx="24">
                  <c:v>0.153846153846154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089848"/>
        <c:axId val="-2097979944"/>
      </c:radarChart>
      <c:catAx>
        <c:axId val="-2095089848"/>
        <c:scaling>
          <c:orientation val="minMax"/>
        </c:scaling>
        <c:delete val="0"/>
        <c:axPos val="b"/>
        <c:majorGridlines>
          <c:spPr>
            <a:ln w="6350"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1" vertOverflow="ellipsis" vert="horz" wrap="square" anchor="ctr" anchorCtr="1"/>
          <a:lstStyle/>
          <a:p>
            <a:pPr algn="ctr"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7979944"/>
        <c:crosses val="autoZero"/>
        <c:auto val="0"/>
        <c:lblAlgn val="ctr"/>
        <c:lblOffset val="100"/>
        <c:noMultiLvlLbl val="0"/>
      </c:catAx>
      <c:valAx>
        <c:axId val="-2097979944"/>
        <c:scaling>
          <c:orientation val="minMax"/>
          <c:max val="0.9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5089848"/>
        <c:crosses val="autoZero"/>
        <c:crossBetween val="between"/>
        <c:majorUnit val="0.3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031549627725"/>
          <c:y val="0.0280215598050244"/>
          <c:w val="0.200328976735051"/>
          <c:h val="0.94322347206599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 w="3175">
      <a:solidFill>
        <a:srgbClr val="C0C0C0"/>
      </a:solidFill>
      <a:prstDash val="solid"/>
    </a:ln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28171478565179"/>
          <c:y val="0.0509259259259259"/>
          <c:w val="0.883872568076452"/>
          <c:h val="0.8416746864975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Vereniging!$AJ$2</c:f>
              <c:strCache>
                <c:ptCount val="1"/>
                <c:pt idx="0">
                  <c:v>Vereniging</c:v>
                </c:pt>
              </c:strCache>
            </c:strRef>
          </c:cat>
          <c:val>
            <c:numRef>
              <c:f>Vereniging!$AJ$3</c:f>
              <c:numCache>
                <c:formatCode>0.0</c:formatCode>
                <c:ptCount val="1"/>
                <c:pt idx="0">
                  <c:v>6.78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4273880"/>
        <c:axId val="-2094267400"/>
      </c:barChart>
      <c:catAx>
        <c:axId val="-209427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267400"/>
        <c:crosses val="autoZero"/>
        <c:auto val="1"/>
        <c:lblAlgn val="ctr"/>
        <c:lblOffset val="100"/>
        <c:noMultiLvlLbl val="0"/>
      </c:catAx>
      <c:valAx>
        <c:axId val="-2094267400"/>
        <c:scaling>
          <c:orientation val="minMax"/>
          <c:max val="10.0"/>
          <c:min val="1.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2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nl-N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Vereniging!$AM$2:$AM$5</c:f>
              <c:strCache>
                <c:ptCount val="4"/>
                <c:pt idx="0">
                  <c:v>Zeer onvoldoende</c:v>
                </c:pt>
                <c:pt idx="1">
                  <c:v>Onvoldoende</c:v>
                </c:pt>
                <c:pt idx="2">
                  <c:v>Voldoende</c:v>
                </c:pt>
                <c:pt idx="3">
                  <c:v>Ruim voldoende</c:v>
                </c:pt>
              </c:strCache>
            </c:strRef>
          </c:cat>
          <c:val>
            <c:numRef>
              <c:f>Vereniging!$AN$2:$AN$5</c:f>
              <c:numCache>
                <c:formatCode>###0.0</c:formatCode>
                <c:ptCount val="4"/>
                <c:pt idx="0">
                  <c:v>5.0</c:v>
                </c:pt>
                <c:pt idx="1">
                  <c:v>7.5</c:v>
                </c:pt>
                <c:pt idx="2">
                  <c:v>50.0</c:v>
                </c:pt>
                <c:pt idx="3">
                  <c:v>37.5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nl-N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Vereniging!$AM$2:$AM$5</c:f>
              <c:strCache>
                <c:ptCount val="4"/>
                <c:pt idx="0">
                  <c:v>Zeer onvoldoende (1-3)</c:v>
                </c:pt>
                <c:pt idx="1">
                  <c:v>Onvoldoende (4-5)</c:v>
                </c:pt>
                <c:pt idx="2">
                  <c:v>Voldoende (6-7)</c:v>
                </c:pt>
                <c:pt idx="3">
                  <c:v>Ruim voldoende (8-10)</c:v>
                </c:pt>
              </c:strCache>
            </c:strRef>
          </c:cat>
          <c:val>
            <c:numRef>
              <c:f>Vereniging!$AN$2:$AN$5</c:f>
              <c:numCache>
                <c:formatCode>###0.0</c:formatCode>
                <c:ptCount val="4"/>
                <c:pt idx="0">
                  <c:v>2.439024390243902</c:v>
                </c:pt>
                <c:pt idx="1">
                  <c:v>7.317073170731707</c:v>
                </c:pt>
                <c:pt idx="2">
                  <c:v>48.78048780487805</c:v>
                </c:pt>
                <c:pt idx="3">
                  <c:v>41.46341463414632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908571741032371"/>
          <c:w val="1.0"/>
          <c:h val="0.06920603674540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728171478565179"/>
          <c:y val="0.0509259259259259"/>
          <c:w val="0.883872568076452"/>
          <c:h val="0.8416746864975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Vereniging!$AJ$2</c:f>
              <c:strCache>
                <c:ptCount val="1"/>
                <c:pt idx="0">
                  <c:v>Vereniging</c:v>
                </c:pt>
              </c:strCache>
            </c:strRef>
          </c:cat>
          <c:val>
            <c:numRef>
              <c:f>Vereniging!$AJ$3</c:f>
              <c:numCache>
                <c:formatCode>0.0</c:formatCode>
                <c:ptCount val="1"/>
                <c:pt idx="0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8368760"/>
        <c:axId val="-2048365288"/>
      </c:barChart>
      <c:catAx>
        <c:axId val="-204836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365288"/>
        <c:crosses val="autoZero"/>
        <c:auto val="1"/>
        <c:lblAlgn val="ctr"/>
        <c:lblOffset val="100"/>
        <c:noMultiLvlLbl val="0"/>
      </c:catAx>
      <c:valAx>
        <c:axId val="-2048365288"/>
        <c:scaling>
          <c:orientation val="minMax"/>
          <c:max val="10.0"/>
          <c:min val="1.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36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Vereniging!$B$8:$R$8</c:f>
              <c:strCache>
                <c:ptCount val="17"/>
                <c:pt idx="0">
                  <c:v>verrassend</c:v>
                </c:pt>
                <c:pt idx="1">
                  <c:v>transparant</c:v>
                </c:pt>
                <c:pt idx="2">
                  <c:v>veelzijdig</c:v>
                </c:pt>
                <c:pt idx="3">
                  <c:v>gedisciplineerd</c:v>
                </c:pt>
                <c:pt idx="4">
                  <c:v>goedgeorganiseerd</c:v>
                </c:pt>
                <c:pt idx="5">
                  <c:v>saamhorig</c:v>
                </c:pt>
                <c:pt idx="6">
                  <c:v>sterk</c:v>
                </c:pt>
                <c:pt idx="7">
                  <c:v>toegankelijk</c:v>
                </c:pt>
                <c:pt idx="8">
                  <c:v>ambitieus</c:v>
                </c:pt>
                <c:pt idx="9">
                  <c:v>betrokken</c:v>
                </c:pt>
                <c:pt idx="10">
                  <c:v>gezellig</c:v>
                </c:pt>
                <c:pt idx="11">
                  <c:v>dynamisch</c:v>
                </c:pt>
                <c:pt idx="12">
                  <c:v>betrouwbaar</c:v>
                </c:pt>
                <c:pt idx="13">
                  <c:v>respectvol</c:v>
                </c:pt>
                <c:pt idx="14">
                  <c:v>sportief</c:v>
                </c:pt>
                <c:pt idx="15">
                  <c:v>plezierig</c:v>
                </c:pt>
                <c:pt idx="16">
                  <c:v>veilig</c:v>
                </c:pt>
              </c:strCache>
            </c:strRef>
          </c:cat>
          <c:val>
            <c:numRef>
              <c:f>Vereniging!$B$9:$R$9</c:f>
              <c:numCache>
                <c:formatCode>###0.0</c:formatCode>
                <c:ptCount val="17"/>
                <c:pt idx="0">
                  <c:v>6.25</c:v>
                </c:pt>
                <c:pt idx="1">
                  <c:v>7.594936708860746</c:v>
                </c:pt>
                <c:pt idx="2" formatCode="General">
                  <c:v>8.8</c:v>
                </c:pt>
                <c:pt idx="3">
                  <c:v>8.860759493670885</c:v>
                </c:pt>
                <c:pt idx="4">
                  <c:v>9.75609756097561</c:v>
                </c:pt>
                <c:pt idx="5">
                  <c:v>10.0</c:v>
                </c:pt>
                <c:pt idx="6">
                  <c:v>10.0</c:v>
                </c:pt>
                <c:pt idx="7">
                  <c:v>12.5</c:v>
                </c:pt>
                <c:pt idx="8">
                  <c:v>13.41463414634147</c:v>
                </c:pt>
                <c:pt idx="9">
                  <c:v>13.58024691358025</c:v>
                </c:pt>
                <c:pt idx="10">
                  <c:v>13.75</c:v>
                </c:pt>
                <c:pt idx="11">
                  <c:v>14.81481481481481</c:v>
                </c:pt>
                <c:pt idx="12">
                  <c:v>16.25</c:v>
                </c:pt>
                <c:pt idx="13">
                  <c:v>16.25</c:v>
                </c:pt>
                <c:pt idx="14">
                  <c:v>20.0</c:v>
                </c:pt>
                <c:pt idx="15">
                  <c:v>23.75</c:v>
                </c:pt>
                <c:pt idx="16">
                  <c:v>26.25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Vereniging!$B$8:$R$8</c:f>
              <c:strCache>
                <c:ptCount val="17"/>
                <c:pt idx="0">
                  <c:v>verrassend</c:v>
                </c:pt>
                <c:pt idx="1">
                  <c:v>transparant</c:v>
                </c:pt>
                <c:pt idx="2">
                  <c:v>veelzijdig</c:v>
                </c:pt>
                <c:pt idx="3">
                  <c:v>gedisciplineerd</c:v>
                </c:pt>
                <c:pt idx="4">
                  <c:v>goedgeorganiseerd</c:v>
                </c:pt>
                <c:pt idx="5">
                  <c:v>saamhorig</c:v>
                </c:pt>
                <c:pt idx="6">
                  <c:v>sterk</c:v>
                </c:pt>
                <c:pt idx="7">
                  <c:v>toegankelijk</c:v>
                </c:pt>
                <c:pt idx="8">
                  <c:v>ambitieus</c:v>
                </c:pt>
                <c:pt idx="9">
                  <c:v>betrokken</c:v>
                </c:pt>
                <c:pt idx="10">
                  <c:v>gezellig</c:v>
                </c:pt>
                <c:pt idx="11">
                  <c:v>dynamisch</c:v>
                </c:pt>
                <c:pt idx="12">
                  <c:v>betrouwbaar</c:v>
                </c:pt>
                <c:pt idx="13">
                  <c:v>respectvol</c:v>
                </c:pt>
                <c:pt idx="14">
                  <c:v>sportief</c:v>
                </c:pt>
                <c:pt idx="15">
                  <c:v>plezierig</c:v>
                </c:pt>
                <c:pt idx="16">
                  <c:v>veilig</c:v>
                </c:pt>
              </c:strCache>
            </c:strRef>
          </c:cat>
          <c:val>
            <c:numRef>
              <c:f>Vereniging!$B$10:$R$10</c:f>
              <c:numCache>
                <c:formatCode>###0.0</c:formatCode>
                <c:ptCount val="17"/>
                <c:pt idx="0">
                  <c:v>15.0</c:v>
                </c:pt>
                <c:pt idx="1">
                  <c:v>25.31645569620254</c:v>
                </c:pt>
                <c:pt idx="2" formatCode="General">
                  <c:v>28.7</c:v>
                </c:pt>
                <c:pt idx="3">
                  <c:v>36.70886075949357</c:v>
                </c:pt>
                <c:pt idx="4">
                  <c:v>31.70731707317072</c:v>
                </c:pt>
                <c:pt idx="5">
                  <c:v>30.0</c:v>
                </c:pt>
                <c:pt idx="6">
                  <c:v>40.0</c:v>
                </c:pt>
                <c:pt idx="7">
                  <c:v>47.5</c:v>
                </c:pt>
                <c:pt idx="8">
                  <c:v>32.92682926829251</c:v>
                </c:pt>
                <c:pt idx="9">
                  <c:v>34.5679012345679</c:v>
                </c:pt>
                <c:pt idx="10">
                  <c:v>45.0</c:v>
                </c:pt>
                <c:pt idx="11">
                  <c:v>35.80246913580235</c:v>
                </c:pt>
                <c:pt idx="12">
                  <c:v>37.5</c:v>
                </c:pt>
                <c:pt idx="13">
                  <c:v>47.5</c:v>
                </c:pt>
                <c:pt idx="14">
                  <c:v>52.5</c:v>
                </c:pt>
                <c:pt idx="15">
                  <c:v>51.25</c:v>
                </c:pt>
                <c:pt idx="16">
                  <c:v>40.0</c:v>
                </c:pt>
              </c:numCache>
            </c:numRef>
          </c:val>
        </c:ser>
        <c:ser>
          <c:idx val="2"/>
          <c:order val="2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Vereniging!$B$8:$R$8</c:f>
              <c:strCache>
                <c:ptCount val="17"/>
                <c:pt idx="0">
                  <c:v>verrassend</c:v>
                </c:pt>
                <c:pt idx="1">
                  <c:v>transparant</c:v>
                </c:pt>
                <c:pt idx="2">
                  <c:v>veelzijdig</c:v>
                </c:pt>
                <c:pt idx="3">
                  <c:v>gedisciplineerd</c:v>
                </c:pt>
                <c:pt idx="4">
                  <c:v>goedgeorganiseerd</c:v>
                </c:pt>
                <c:pt idx="5">
                  <c:v>saamhorig</c:v>
                </c:pt>
                <c:pt idx="6">
                  <c:v>sterk</c:v>
                </c:pt>
                <c:pt idx="7">
                  <c:v>toegankelijk</c:v>
                </c:pt>
                <c:pt idx="8">
                  <c:v>ambitieus</c:v>
                </c:pt>
                <c:pt idx="9">
                  <c:v>betrokken</c:v>
                </c:pt>
                <c:pt idx="10">
                  <c:v>gezellig</c:v>
                </c:pt>
                <c:pt idx="11">
                  <c:v>dynamisch</c:v>
                </c:pt>
                <c:pt idx="12">
                  <c:v>betrouwbaar</c:v>
                </c:pt>
                <c:pt idx="13">
                  <c:v>respectvol</c:v>
                </c:pt>
                <c:pt idx="14">
                  <c:v>sportief</c:v>
                </c:pt>
                <c:pt idx="15">
                  <c:v>plezierig</c:v>
                </c:pt>
                <c:pt idx="16">
                  <c:v>veilig</c:v>
                </c:pt>
              </c:strCache>
            </c:strRef>
          </c:cat>
          <c:val>
            <c:numRef>
              <c:f>Vereniging!$B$11:$R$11</c:f>
              <c:numCache>
                <c:formatCode>###0.0</c:formatCode>
                <c:ptCount val="17"/>
                <c:pt idx="0">
                  <c:v>56.25</c:v>
                </c:pt>
                <c:pt idx="1">
                  <c:v>34.17721518987342</c:v>
                </c:pt>
                <c:pt idx="2" formatCode="General">
                  <c:v>50.0</c:v>
                </c:pt>
                <c:pt idx="3">
                  <c:v>43.0379746835442</c:v>
                </c:pt>
                <c:pt idx="4">
                  <c:v>37.80487804878047</c:v>
                </c:pt>
                <c:pt idx="5">
                  <c:v>38.75</c:v>
                </c:pt>
                <c:pt idx="6">
                  <c:v>45.0</c:v>
                </c:pt>
                <c:pt idx="7">
                  <c:v>27.5</c:v>
                </c:pt>
                <c:pt idx="8">
                  <c:v>35.36585365853657</c:v>
                </c:pt>
                <c:pt idx="9">
                  <c:v>35.80246913580235</c:v>
                </c:pt>
                <c:pt idx="10">
                  <c:v>31.25</c:v>
                </c:pt>
                <c:pt idx="11">
                  <c:v>39.50617283950617</c:v>
                </c:pt>
                <c:pt idx="12">
                  <c:v>40.0</c:v>
                </c:pt>
                <c:pt idx="13">
                  <c:v>30.0</c:v>
                </c:pt>
                <c:pt idx="14">
                  <c:v>23.75</c:v>
                </c:pt>
                <c:pt idx="15">
                  <c:v>23.75</c:v>
                </c:pt>
                <c:pt idx="16">
                  <c:v>31.25</c:v>
                </c:pt>
              </c:numCache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Vereniging!$B$8:$R$8</c:f>
              <c:strCache>
                <c:ptCount val="17"/>
                <c:pt idx="0">
                  <c:v>verrassend</c:v>
                </c:pt>
                <c:pt idx="1">
                  <c:v>transparant</c:v>
                </c:pt>
                <c:pt idx="2">
                  <c:v>veelzijdig</c:v>
                </c:pt>
                <c:pt idx="3">
                  <c:v>gedisciplineerd</c:v>
                </c:pt>
                <c:pt idx="4">
                  <c:v>goedgeorganiseerd</c:v>
                </c:pt>
                <c:pt idx="5">
                  <c:v>saamhorig</c:v>
                </c:pt>
                <c:pt idx="6">
                  <c:v>sterk</c:v>
                </c:pt>
                <c:pt idx="7">
                  <c:v>toegankelijk</c:v>
                </c:pt>
                <c:pt idx="8">
                  <c:v>ambitieus</c:v>
                </c:pt>
                <c:pt idx="9">
                  <c:v>betrokken</c:v>
                </c:pt>
                <c:pt idx="10">
                  <c:v>gezellig</c:v>
                </c:pt>
                <c:pt idx="11">
                  <c:v>dynamisch</c:v>
                </c:pt>
                <c:pt idx="12">
                  <c:v>betrouwbaar</c:v>
                </c:pt>
                <c:pt idx="13">
                  <c:v>respectvol</c:v>
                </c:pt>
                <c:pt idx="14">
                  <c:v>sportief</c:v>
                </c:pt>
                <c:pt idx="15">
                  <c:v>plezierig</c:v>
                </c:pt>
                <c:pt idx="16">
                  <c:v>veilig</c:v>
                </c:pt>
              </c:strCache>
            </c:strRef>
          </c:cat>
          <c:val>
            <c:numRef>
              <c:f>Vereniging!$B$12:$R$12</c:f>
              <c:numCache>
                <c:formatCode>###0.0</c:formatCode>
                <c:ptCount val="17"/>
                <c:pt idx="0">
                  <c:v>15.0</c:v>
                </c:pt>
                <c:pt idx="1">
                  <c:v>24.0506329113924</c:v>
                </c:pt>
                <c:pt idx="2" formatCode="General">
                  <c:v>8.8</c:v>
                </c:pt>
                <c:pt idx="3">
                  <c:v>8.860759493670885</c:v>
                </c:pt>
                <c:pt idx="4">
                  <c:v>13.41463414634147</c:v>
                </c:pt>
                <c:pt idx="5">
                  <c:v>15.0</c:v>
                </c:pt>
                <c:pt idx="6">
                  <c:v>3.75</c:v>
                </c:pt>
                <c:pt idx="7">
                  <c:v>10.0</c:v>
                </c:pt>
                <c:pt idx="8">
                  <c:v>15.85365853658537</c:v>
                </c:pt>
                <c:pt idx="9">
                  <c:v>14.81481481481481</c:v>
                </c:pt>
                <c:pt idx="10">
                  <c:v>8.75</c:v>
                </c:pt>
                <c:pt idx="11">
                  <c:v>9.87654320987655</c:v>
                </c:pt>
                <c:pt idx="12">
                  <c:v>5.0</c:v>
                </c:pt>
                <c:pt idx="13">
                  <c:v>5.0</c:v>
                </c:pt>
                <c:pt idx="14">
                  <c:v>2.5</c:v>
                </c:pt>
                <c:pt idx="15">
                  <c:v>1.25</c:v>
                </c:pt>
                <c:pt idx="16">
                  <c:v>2.5</c:v>
                </c:pt>
              </c:numCache>
            </c:numRef>
          </c:val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Vereniging!$B$8:$R$8</c:f>
              <c:strCache>
                <c:ptCount val="17"/>
                <c:pt idx="0">
                  <c:v>verrassend</c:v>
                </c:pt>
                <c:pt idx="1">
                  <c:v>transparant</c:v>
                </c:pt>
                <c:pt idx="2">
                  <c:v>veelzijdig</c:v>
                </c:pt>
                <c:pt idx="3">
                  <c:v>gedisciplineerd</c:v>
                </c:pt>
                <c:pt idx="4">
                  <c:v>goedgeorganiseerd</c:v>
                </c:pt>
                <c:pt idx="5">
                  <c:v>saamhorig</c:v>
                </c:pt>
                <c:pt idx="6">
                  <c:v>sterk</c:v>
                </c:pt>
                <c:pt idx="7">
                  <c:v>toegankelijk</c:v>
                </c:pt>
                <c:pt idx="8">
                  <c:v>ambitieus</c:v>
                </c:pt>
                <c:pt idx="9">
                  <c:v>betrokken</c:v>
                </c:pt>
                <c:pt idx="10">
                  <c:v>gezellig</c:v>
                </c:pt>
                <c:pt idx="11">
                  <c:v>dynamisch</c:v>
                </c:pt>
                <c:pt idx="12">
                  <c:v>betrouwbaar</c:v>
                </c:pt>
                <c:pt idx="13">
                  <c:v>respectvol</c:v>
                </c:pt>
                <c:pt idx="14">
                  <c:v>sportief</c:v>
                </c:pt>
                <c:pt idx="15">
                  <c:v>plezierig</c:v>
                </c:pt>
                <c:pt idx="16">
                  <c:v>veilig</c:v>
                </c:pt>
              </c:strCache>
            </c:strRef>
          </c:cat>
          <c:val>
            <c:numRef>
              <c:f>Vereniging!$B$13:$R$13</c:f>
              <c:numCache>
                <c:formatCode>###0.0</c:formatCode>
                <c:ptCount val="17"/>
                <c:pt idx="0">
                  <c:v>7.5</c:v>
                </c:pt>
                <c:pt idx="1">
                  <c:v>8.860759493670885</c:v>
                </c:pt>
                <c:pt idx="2" formatCode="General">
                  <c:v>3.8</c:v>
                </c:pt>
                <c:pt idx="3">
                  <c:v>2.531645569620252</c:v>
                </c:pt>
                <c:pt idx="4">
                  <c:v>7.317073170731707</c:v>
                </c:pt>
                <c:pt idx="5">
                  <c:v>6.25</c:v>
                </c:pt>
                <c:pt idx="6">
                  <c:v>1.25</c:v>
                </c:pt>
                <c:pt idx="7">
                  <c:v>2.5</c:v>
                </c:pt>
                <c:pt idx="8">
                  <c:v>2.439024390243902</c:v>
                </c:pt>
                <c:pt idx="9">
                  <c:v>1.234567901234568</c:v>
                </c:pt>
                <c:pt idx="10">
                  <c:v>1.25</c:v>
                </c:pt>
                <c:pt idx="11">
                  <c:v>0.0</c:v>
                </c:pt>
                <c:pt idx="12">
                  <c:v>1.25</c:v>
                </c:pt>
                <c:pt idx="13">
                  <c:v>1.25</c:v>
                </c:pt>
                <c:pt idx="14">
                  <c:v>1.25</c:v>
                </c:pt>
                <c:pt idx="15">
                  <c:v>0.0</c:v>
                </c:pt>
                <c:pt idx="16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4378232"/>
        <c:axId val="-2094374536"/>
      </c:barChart>
      <c:catAx>
        <c:axId val="-209437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374536"/>
        <c:crosses val="autoZero"/>
        <c:auto val="1"/>
        <c:lblAlgn val="ctr"/>
        <c:lblOffset val="100"/>
        <c:noMultiLvlLbl val="0"/>
      </c:catAx>
      <c:valAx>
        <c:axId val="-2094374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378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nl-N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Vereniging!$A$2:$Q$2</c:f>
              <c:strCache>
                <c:ptCount val="17"/>
                <c:pt idx="0">
                  <c:v>transparant</c:v>
                </c:pt>
                <c:pt idx="1">
                  <c:v>verrassend</c:v>
                </c:pt>
                <c:pt idx="2">
                  <c:v>dynamisch</c:v>
                </c:pt>
                <c:pt idx="3">
                  <c:v>goedgeorganiseerd</c:v>
                </c:pt>
                <c:pt idx="4">
                  <c:v>ambitieus</c:v>
                </c:pt>
                <c:pt idx="5">
                  <c:v>veelzijdig</c:v>
                </c:pt>
                <c:pt idx="6">
                  <c:v>gedisciplineerd</c:v>
                </c:pt>
                <c:pt idx="7">
                  <c:v>betrokken</c:v>
                </c:pt>
                <c:pt idx="8">
                  <c:v>betrouwbaar</c:v>
                </c:pt>
                <c:pt idx="9">
                  <c:v>sterk</c:v>
                </c:pt>
                <c:pt idx="10">
                  <c:v>respectvol</c:v>
                </c:pt>
                <c:pt idx="11">
                  <c:v>plezierig</c:v>
                </c:pt>
                <c:pt idx="12">
                  <c:v>saamhorig</c:v>
                </c:pt>
                <c:pt idx="13">
                  <c:v>gezellig</c:v>
                </c:pt>
                <c:pt idx="14">
                  <c:v>veilig</c:v>
                </c:pt>
                <c:pt idx="15">
                  <c:v>sportief</c:v>
                </c:pt>
                <c:pt idx="16">
                  <c:v>toegankelijk</c:v>
                </c:pt>
              </c:strCache>
            </c:strRef>
          </c:cat>
          <c:val>
            <c:numRef>
              <c:f>Vereniging!$A$3:$Q$3</c:f>
              <c:numCache>
                <c:formatCode>###0.0</c:formatCode>
                <c:ptCount val="17"/>
                <c:pt idx="0">
                  <c:v>7.89473684210524</c:v>
                </c:pt>
                <c:pt idx="1">
                  <c:v>10.52631578947368</c:v>
                </c:pt>
                <c:pt idx="2">
                  <c:v>13.1578947368421</c:v>
                </c:pt>
                <c:pt idx="3">
                  <c:v>15.4</c:v>
                </c:pt>
                <c:pt idx="4">
                  <c:v>17.94871794871784</c:v>
                </c:pt>
                <c:pt idx="5">
                  <c:v>18.42105263157892</c:v>
                </c:pt>
                <c:pt idx="6">
                  <c:v>21.05263157894726</c:v>
                </c:pt>
                <c:pt idx="7">
                  <c:v>21.05263157894726</c:v>
                </c:pt>
                <c:pt idx="8">
                  <c:v>21.05263157894726</c:v>
                </c:pt>
                <c:pt idx="9">
                  <c:v>21.05263157894726</c:v>
                </c:pt>
                <c:pt idx="10">
                  <c:v>21.05263157894726</c:v>
                </c:pt>
                <c:pt idx="11">
                  <c:v>26.31578947368421</c:v>
                </c:pt>
                <c:pt idx="12">
                  <c:v>28.20512820512818</c:v>
                </c:pt>
                <c:pt idx="13">
                  <c:v>33.3</c:v>
                </c:pt>
                <c:pt idx="14">
                  <c:v>34.2</c:v>
                </c:pt>
                <c:pt idx="15">
                  <c:v>35.8974358974359</c:v>
                </c:pt>
                <c:pt idx="16">
                  <c:v>42.10526315789473</c:v>
                </c:pt>
              </c:numCache>
            </c:numRef>
          </c:val>
        </c:ser>
        <c:ser>
          <c:idx val="1"/>
          <c:order val="1"/>
          <c:spPr>
            <a:solidFill>
              <a:srgbClr val="70AAC4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Vereniging!$A$2:$Q$2</c:f>
              <c:strCache>
                <c:ptCount val="17"/>
                <c:pt idx="0">
                  <c:v>transparant</c:v>
                </c:pt>
                <c:pt idx="1">
                  <c:v>verrassend</c:v>
                </c:pt>
                <c:pt idx="2">
                  <c:v>dynamisch</c:v>
                </c:pt>
                <c:pt idx="3">
                  <c:v>goedgeorganiseerd</c:v>
                </c:pt>
                <c:pt idx="4">
                  <c:v>ambitieus</c:v>
                </c:pt>
                <c:pt idx="5">
                  <c:v>veelzijdig</c:v>
                </c:pt>
                <c:pt idx="6">
                  <c:v>gedisciplineerd</c:v>
                </c:pt>
                <c:pt idx="7">
                  <c:v>betrokken</c:v>
                </c:pt>
                <c:pt idx="8">
                  <c:v>betrouwbaar</c:v>
                </c:pt>
                <c:pt idx="9">
                  <c:v>sterk</c:v>
                </c:pt>
                <c:pt idx="10">
                  <c:v>respectvol</c:v>
                </c:pt>
                <c:pt idx="11">
                  <c:v>plezierig</c:v>
                </c:pt>
                <c:pt idx="12">
                  <c:v>saamhorig</c:v>
                </c:pt>
                <c:pt idx="13">
                  <c:v>gezellig</c:v>
                </c:pt>
                <c:pt idx="14">
                  <c:v>veilig</c:v>
                </c:pt>
                <c:pt idx="15">
                  <c:v>sportief</c:v>
                </c:pt>
                <c:pt idx="16">
                  <c:v>toegankelijk</c:v>
                </c:pt>
              </c:strCache>
            </c:strRef>
          </c:cat>
          <c:val>
            <c:numRef>
              <c:f>Vereniging!$A$4:$Q$4</c:f>
              <c:numCache>
                <c:formatCode>###0.0</c:formatCode>
                <c:ptCount val="17"/>
                <c:pt idx="0">
                  <c:v>26.31578947368421</c:v>
                </c:pt>
                <c:pt idx="1">
                  <c:v>18.42105263157892</c:v>
                </c:pt>
                <c:pt idx="2">
                  <c:v>36.8421052631579</c:v>
                </c:pt>
                <c:pt idx="3">
                  <c:v>33.3</c:v>
                </c:pt>
                <c:pt idx="4">
                  <c:v>20.51282051282051</c:v>
                </c:pt>
                <c:pt idx="5">
                  <c:v>31.57894736842105</c:v>
                </c:pt>
                <c:pt idx="6">
                  <c:v>23.68421052631579</c:v>
                </c:pt>
                <c:pt idx="7">
                  <c:v>23.68421052631579</c:v>
                </c:pt>
                <c:pt idx="8">
                  <c:v>34.21052631578947</c:v>
                </c:pt>
                <c:pt idx="9">
                  <c:v>36.8421052631579</c:v>
                </c:pt>
                <c:pt idx="10">
                  <c:v>39.47368421052629</c:v>
                </c:pt>
                <c:pt idx="11">
                  <c:v>60.5263157894737</c:v>
                </c:pt>
                <c:pt idx="12">
                  <c:v>28.20512820512818</c:v>
                </c:pt>
                <c:pt idx="13">
                  <c:v>41.0</c:v>
                </c:pt>
                <c:pt idx="14">
                  <c:v>47.4</c:v>
                </c:pt>
                <c:pt idx="15">
                  <c:v>35.8974358974359</c:v>
                </c:pt>
                <c:pt idx="16">
                  <c:v>31.57894736842105</c:v>
                </c:pt>
              </c:numCache>
            </c:numRef>
          </c:val>
        </c:ser>
        <c:ser>
          <c:idx val="2"/>
          <c:order val="2"/>
          <c:spPr>
            <a:solidFill>
              <a:srgbClr val="374C81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cat>
            <c:strRef>
              <c:f>Vereniging!$A$2:$Q$2</c:f>
              <c:strCache>
                <c:ptCount val="17"/>
                <c:pt idx="0">
                  <c:v>transparant</c:v>
                </c:pt>
                <c:pt idx="1">
                  <c:v>verrassend</c:v>
                </c:pt>
                <c:pt idx="2">
                  <c:v>dynamisch</c:v>
                </c:pt>
                <c:pt idx="3">
                  <c:v>goedgeorganiseerd</c:v>
                </c:pt>
                <c:pt idx="4">
                  <c:v>ambitieus</c:v>
                </c:pt>
                <c:pt idx="5">
                  <c:v>veelzijdig</c:v>
                </c:pt>
                <c:pt idx="6">
                  <c:v>gedisciplineerd</c:v>
                </c:pt>
                <c:pt idx="7">
                  <c:v>betrokken</c:v>
                </c:pt>
                <c:pt idx="8">
                  <c:v>betrouwbaar</c:v>
                </c:pt>
                <c:pt idx="9">
                  <c:v>sterk</c:v>
                </c:pt>
                <c:pt idx="10">
                  <c:v>respectvol</c:v>
                </c:pt>
                <c:pt idx="11">
                  <c:v>plezierig</c:v>
                </c:pt>
                <c:pt idx="12">
                  <c:v>saamhorig</c:v>
                </c:pt>
                <c:pt idx="13">
                  <c:v>gezellig</c:v>
                </c:pt>
                <c:pt idx="14">
                  <c:v>veilig</c:v>
                </c:pt>
                <c:pt idx="15">
                  <c:v>sportief</c:v>
                </c:pt>
                <c:pt idx="16">
                  <c:v>toegankelijk</c:v>
                </c:pt>
              </c:strCache>
            </c:strRef>
          </c:cat>
          <c:val>
            <c:numRef>
              <c:f>Vereniging!$A$5:$Q$5</c:f>
              <c:numCache>
                <c:formatCode>###0.0</c:formatCode>
                <c:ptCount val="17"/>
                <c:pt idx="0">
                  <c:v>39.47368421052629</c:v>
                </c:pt>
                <c:pt idx="1">
                  <c:v>55.26315789473685</c:v>
                </c:pt>
                <c:pt idx="2">
                  <c:v>44.73684210526314</c:v>
                </c:pt>
                <c:pt idx="3">
                  <c:v>35.9</c:v>
                </c:pt>
                <c:pt idx="4">
                  <c:v>38.46153846153845</c:v>
                </c:pt>
                <c:pt idx="5">
                  <c:v>42.10526315789473</c:v>
                </c:pt>
                <c:pt idx="6">
                  <c:v>39.47368421052629</c:v>
                </c:pt>
                <c:pt idx="7">
                  <c:v>50.0</c:v>
                </c:pt>
                <c:pt idx="8">
                  <c:v>34.21052631578947</c:v>
                </c:pt>
                <c:pt idx="9">
                  <c:v>31.57894736842105</c:v>
                </c:pt>
                <c:pt idx="10">
                  <c:v>28.94736842105264</c:v>
                </c:pt>
                <c:pt idx="11">
                  <c:v>13.1578947368421</c:v>
                </c:pt>
                <c:pt idx="12">
                  <c:v>30.76923076923077</c:v>
                </c:pt>
                <c:pt idx="13">
                  <c:v>25.6</c:v>
                </c:pt>
                <c:pt idx="14">
                  <c:v>18.4</c:v>
                </c:pt>
                <c:pt idx="15">
                  <c:v>25.64102564102564</c:v>
                </c:pt>
                <c:pt idx="16">
                  <c:v>21.05263157894726</c:v>
                </c:pt>
              </c:numCache>
            </c:numRef>
          </c:val>
        </c:ser>
        <c:ser>
          <c:idx val="3"/>
          <c:order val="3"/>
          <c:spPr>
            <a:solidFill>
              <a:srgbClr val="FFCB07"/>
            </a:solidFill>
            <a:ln>
              <a:noFill/>
            </a:ln>
            <a:effectLst/>
          </c:spPr>
          <c:invertIfNegative val="0"/>
          <c:cat>
            <c:strRef>
              <c:f>Vereniging!$A$2:$Q$2</c:f>
              <c:strCache>
                <c:ptCount val="17"/>
                <c:pt idx="0">
                  <c:v>transparant</c:v>
                </c:pt>
                <c:pt idx="1">
                  <c:v>verrassend</c:v>
                </c:pt>
                <c:pt idx="2">
                  <c:v>dynamisch</c:v>
                </c:pt>
                <c:pt idx="3">
                  <c:v>goedgeorganiseerd</c:v>
                </c:pt>
                <c:pt idx="4">
                  <c:v>ambitieus</c:v>
                </c:pt>
                <c:pt idx="5">
                  <c:v>veelzijdig</c:v>
                </c:pt>
                <c:pt idx="6">
                  <c:v>gedisciplineerd</c:v>
                </c:pt>
                <c:pt idx="7">
                  <c:v>betrokken</c:v>
                </c:pt>
                <c:pt idx="8">
                  <c:v>betrouwbaar</c:v>
                </c:pt>
                <c:pt idx="9">
                  <c:v>sterk</c:v>
                </c:pt>
                <c:pt idx="10">
                  <c:v>respectvol</c:v>
                </c:pt>
                <c:pt idx="11">
                  <c:v>plezierig</c:v>
                </c:pt>
                <c:pt idx="12">
                  <c:v>saamhorig</c:v>
                </c:pt>
                <c:pt idx="13">
                  <c:v>gezellig</c:v>
                </c:pt>
                <c:pt idx="14">
                  <c:v>veilig</c:v>
                </c:pt>
                <c:pt idx="15">
                  <c:v>sportief</c:v>
                </c:pt>
                <c:pt idx="16">
                  <c:v>toegankelijk</c:v>
                </c:pt>
              </c:strCache>
            </c:strRef>
          </c:cat>
          <c:val>
            <c:numRef>
              <c:f>Vereniging!$A$6:$Q$6</c:f>
              <c:numCache>
                <c:formatCode>###0.0</c:formatCode>
                <c:ptCount val="17"/>
                <c:pt idx="0">
                  <c:v>18.42105263157892</c:v>
                </c:pt>
                <c:pt idx="1">
                  <c:v>7.89473684210524</c:v>
                </c:pt>
                <c:pt idx="2">
                  <c:v>5.263157894736842</c:v>
                </c:pt>
                <c:pt idx="3">
                  <c:v>15.4</c:v>
                </c:pt>
                <c:pt idx="4">
                  <c:v>17.94871794871784</c:v>
                </c:pt>
                <c:pt idx="5">
                  <c:v>5.263157894736842</c:v>
                </c:pt>
                <c:pt idx="6">
                  <c:v>13.1578947368421</c:v>
                </c:pt>
                <c:pt idx="7">
                  <c:v>2.631578947368421</c:v>
                </c:pt>
                <c:pt idx="8">
                  <c:v>5.263157894736842</c:v>
                </c:pt>
                <c:pt idx="9">
                  <c:v>7.89473684210524</c:v>
                </c:pt>
                <c:pt idx="10">
                  <c:v>7.89473684210524</c:v>
                </c:pt>
                <c:pt idx="11">
                  <c:v>0.0</c:v>
                </c:pt>
                <c:pt idx="12">
                  <c:v>7.692307692307692</c:v>
                </c:pt>
                <c:pt idx="13">
                  <c:v>0.0</c:v>
                </c:pt>
                <c:pt idx="14">
                  <c:v>0.0</c:v>
                </c:pt>
                <c:pt idx="15">
                  <c:v>2.564102564102564</c:v>
                </c:pt>
                <c:pt idx="16">
                  <c:v>2.631578947368421</c:v>
                </c:pt>
              </c:numCache>
            </c:numRef>
          </c:val>
        </c:ser>
        <c:ser>
          <c:idx val="4"/>
          <c:order val="4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Vereniging!$A$2:$Q$2</c:f>
              <c:strCache>
                <c:ptCount val="17"/>
                <c:pt idx="0">
                  <c:v>transparant</c:v>
                </c:pt>
                <c:pt idx="1">
                  <c:v>verrassend</c:v>
                </c:pt>
                <c:pt idx="2">
                  <c:v>dynamisch</c:v>
                </c:pt>
                <c:pt idx="3">
                  <c:v>goedgeorganiseerd</c:v>
                </c:pt>
                <c:pt idx="4">
                  <c:v>ambitieus</c:v>
                </c:pt>
                <c:pt idx="5">
                  <c:v>veelzijdig</c:v>
                </c:pt>
                <c:pt idx="6">
                  <c:v>gedisciplineerd</c:v>
                </c:pt>
                <c:pt idx="7">
                  <c:v>betrokken</c:v>
                </c:pt>
                <c:pt idx="8">
                  <c:v>betrouwbaar</c:v>
                </c:pt>
                <c:pt idx="9">
                  <c:v>sterk</c:v>
                </c:pt>
                <c:pt idx="10">
                  <c:v>respectvol</c:v>
                </c:pt>
                <c:pt idx="11">
                  <c:v>plezierig</c:v>
                </c:pt>
                <c:pt idx="12">
                  <c:v>saamhorig</c:v>
                </c:pt>
                <c:pt idx="13">
                  <c:v>gezellig</c:v>
                </c:pt>
                <c:pt idx="14">
                  <c:v>veilig</c:v>
                </c:pt>
                <c:pt idx="15">
                  <c:v>sportief</c:v>
                </c:pt>
                <c:pt idx="16">
                  <c:v>toegankelijk</c:v>
                </c:pt>
              </c:strCache>
            </c:strRef>
          </c:cat>
          <c:val>
            <c:numRef>
              <c:f>Vereniging!$A$7:$Q$7</c:f>
              <c:numCache>
                <c:formatCode>###0.0</c:formatCode>
                <c:ptCount val="17"/>
                <c:pt idx="0">
                  <c:v>7.89473684210524</c:v>
                </c:pt>
                <c:pt idx="1">
                  <c:v>7.89473684210524</c:v>
                </c:pt>
                <c:pt idx="2">
                  <c:v>0.0</c:v>
                </c:pt>
                <c:pt idx="3">
                  <c:v>0.0</c:v>
                </c:pt>
                <c:pt idx="4">
                  <c:v>5.128205128205128</c:v>
                </c:pt>
                <c:pt idx="5">
                  <c:v>2.631578947368421</c:v>
                </c:pt>
                <c:pt idx="6">
                  <c:v>2.631578947368421</c:v>
                </c:pt>
                <c:pt idx="7">
                  <c:v>2.631578947368421</c:v>
                </c:pt>
                <c:pt idx="8">
                  <c:v>5.263157894736842</c:v>
                </c:pt>
                <c:pt idx="9">
                  <c:v>2.631578947368421</c:v>
                </c:pt>
                <c:pt idx="10">
                  <c:v>2.631578947368421</c:v>
                </c:pt>
                <c:pt idx="11">
                  <c:v>0.0</c:v>
                </c:pt>
                <c:pt idx="12">
                  <c:v>5.128205128205128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2.631578947368421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334728"/>
        <c:axId val="-2048056664"/>
      </c:barChart>
      <c:catAx>
        <c:axId val="-2047334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056664"/>
        <c:crosses val="autoZero"/>
        <c:auto val="1"/>
        <c:lblAlgn val="ctr"/>
        <c:lblOffset val="100"/>
        <c:noMultiLvlLbl val="0"/>
      </c:catAx>
      <c:valAx>
        <c:axId val="-2048056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33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nl-N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712272757329"/>
          <c:y val="0.048110956573778"/>
          <c:w val="0.74583627263372"/>
          <c:h val="0.82478525159724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'Coach Items'!$B$30:$J$30</c:f>
              <c:strCache>
                <c:ptCount val="9"/>
                <c:pt idx="0">
                  <c:v>Vooral Winnen</c:v>
                </c:pt>
                <c:pt idx="1">
                  <c:v>Evenveel IJstijd</c:v>
                </c:pt>
                <c:pt idx="2">
                  <c:v>Beloont Prestaties</c:v>
                </c:pt>
                <c:pt idx="3">
                  <c:v>Terecht Bij Coach</c:v>
                </c:pt>
                <c:pt idx="4">
                  <c:v>Uitleg Aanpak Wedstrijden</c:v>
                </c:pt>
                <c:pt idx="5">
                  <c:v>Individuele Feedback</c:v>
                </c:pt>
                <c:pt idx="6">
                  <c:v>Spelers Plezier</c:v>
                </c:pt>
                <c:pt idx="7">
                  <c:v>Haalt Beste Uit Spelers</c:v>
                </c:pt>
                <c:pt idx="8">
                  <c:v>Duidelijke Aanwijzingen</c:v>
                </c:pt>
              </c:strCache>
            </c:strRef>
          </c:cat>
          <c:val>
            <c:numRef>
              <c:f>'Coach Items'!$B$31:$J$31</c:f>
              <c:numCache>
                <c:formatCode>####.00</c:formatCode>
                <c:ptCount val="9"/>
                <c:pt idx="0">
                  <c:v>0.205</c:v>
                </c:pt>
                <c:pt idx="1">
                  <c:v>0.228</c:v>
                </c:pt>
                <c:pt idx="2">
                  <c:v>0.37</c:v>
                </c:pt>
                <c:pt idx="3">
                  <c:v>0.455</c:v>
                </c:pt>
                <c:pt idx="4">
                  <c:v>0.461</c:v>
                </c:pt>
                <c:pt idx="5">
                  <c:v>0.527</c:v>
                </c:pt>
                <c:pt idx="6">
                  <c:v>0.536</c:v>
                </c:pt>
                <c:pt idx="7">
                  <c:v>0.559</c:v>
                </c:pt>
                <c:pt idx="8">
                  <c:v>0.578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36696728"/>
        <c:axId val="-2037177400"/>
      </c:barChart>
      <c:catAx>
        <c:axId val="-2036696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37177400"/>
        <c:crosses val="autoZero"/>
        <c:auto val="1"/>
        <c:lblAlgn val="ctr"/>
        <c:lblOffset val="100"/>
        <c:noMultiLvlLbl val="0"/>
      </c:catAx>
      <c:valAx>
        <c:axId val="-2037177400"/>
        <c:scaling>
          <c:orientation val="minMax"/>
          <c:max val="0.6"/>
        </c:scaling>
        <c:delete val="0"/>
        <c:axPos val="b"/>
        <c:numFmt formatCode="####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36696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Kosten!$A$2</c:f>
              <c:strCache>
                <c:ptCount val="1"/>
                <c:pt idx="0">
                  <c:v>zeer moeilijk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Kosten!$B$2:$E$2</c:f>
              <c:numCache>
                <c:formatCode>###0.0</c:formatCode>
                <c:ptCount val="4"/>
                <c:pt idx="0">
                  <c:v>3.79746835443038</c:v>
                </c:pt>
                <c:pt idx="1">
                  <c:v>1.265822784810126</c:v>
                </c:pt>
                <c:pt idx="2">
                  <c:v>1.265822784810126</c:v>
                </c:pt>
                <c:pt idx="3">
                  <c:v>1.282051282051282</c:v>
                </c:pt>
              </c:numCache>
            </c:numRef>
          </c:val>
        </c:ser>
        <c:ser>
          <c:idx val="1"/>
          <c:order val="1"/>
          <c:tx>
            <c:strRef>
              <c:f>Kosten!$A$3</c:f>
              <c:strCache>
                <c:ptCount val="1"/>
                <c:pt idx="0">
                  <c:v>moeilijk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Kosten!$B$3:$E$3</c:f>
              <c:numCache>
                <c:formatCode>###0.0</c:formatCode>
                <c:ptCount val="4"/>
                <c:pt idx="0">
                  <c:v>22.78481012658228</c:v>
                </c:pt>
                <c:pt idx="1">
                  <c:v>16.45569620253153</c:v>
                </c:pt>
                <c:pt idx="2">
                  <c:v>7.594936708860746</c:v>
                </c:pt>
                <c:pt idx="3">
                  <c:v>8.974358974358973</c:v>
                </c:pt>
              </c:numCache>
            </c:numRef>
          </c:val>
        </c:ser>
        <c:ser>
          <c:idx val="2"/>
          <c:order val="2"/>
          <c:tx>
            <c:strRef>
              <c:f>Kosten!$A$4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Kosten!$B$4:$E$4</c:f>
              <c:numCache>
                <c:formatCode>###0.0</c:formatCode>
                <c:ptCount val="4"/>
                <c:pt idx="0">
                  <c:v>40.50632911392405</c:v>
                </c:pt>
                <c:pt idx="1">
                  <c:v>45.56962025316454</c:v>
                </c:pt>
                <c:pt idx="2">
                  <c:v>39.24050632911392</c:v>
                </c:pt>
                <c:pt idx="3">
                  <c:v>43.58974358974341</c:v>
                </c:pt>
              </c:numCache>
            </c:numRef>
          </c:val>
        </c:ser>
        <c:ser>
          <c:idx val="3"/>
          <c:order val="3"/>
          <c:tx>
            <c:strRef>
              <c:f>Kosten!$A$5</c:f>
              <c:strCache>
                <c:ptCount val="1"/>
                <c:pt idx="0">
                  <c:v>makkelijk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Kosten!$B$5:$E$5</c:f>
              <c:numCache>
                <c:formatCode>###0.0</c:formatCode>
                <c:ptCount val="4"/>
                <c:pt idx="0">
                  <c:v>26.58227848101265</c:v>
                </c:pt>
                <c:pt idx="1">
                  <c:v>29.11392405063291</c:v>
                </c:pt>
                <c:pt idx="2">
                  <c:v>36.70886075949357</c:v>
                </c:pt>
                <c:pt idx="3">
                  <c:v>34.6153846153845</c:v>
                </c:pt>
              </c:numCache>
            </c:numRef>
          </c:val>
        </c:ser>
        <c:ser>
          <c:idx val="4"/>
          <c:order val="4"/>
          <c:tx>
            <c:strRef>
              <c:f>Kosten!$A$6</c:f>
              <c:strCache>
                <c:ptCount val="1"/>
                <c:pt idx="0">
                  <c:v>zeer makkelijk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Kosten!$B$6:$E$6</c:f>
              <c:numCache>
                <c:formatCode>###0.0</c:formatCode>
                <c:ptCount val="4"/>
                <c:pt idx="0">
                  <c:v>6.329113924050633</c:v>
                </c:pt>
                <c:pt idx="1">
                  <c:v>7.594936708860746</c:v>
                </c:pt>
                <c:pt idx="2">
                  <c:v>15.18987341772152</c:v>
                </c:pt>
                <c:pt idx="3">
                  <c:v>11.53846153846154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9181128"/>
        <c:axId val="2079177272"/>
      </c:barChart>
      <c:lineChart>
        <c:grouping val="standard"/>
        <c:varyColors val="0"/>
        <c:ser>
          <c:idx val="5"/>
          <c:order val="5"/>
          <c:tx>
            <c:strRef>
              <c:f>Kosten!$A$7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25356572643253"/>
                  <c:y val="-0.047976004442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126782863216265"/>
                  <c:y val="0.0319840029616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25356572643253"/>
                  <c:y val="0.047976004442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274696203635241"/>
                  <c:y val="0.0439780040722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Kosten!$B$7:$E$7</c:f>
              <c:numCache>
                <c:formatCode>###0.0</c:formatCode>
                <c:ptCount val="4"/>
                <c:pt idx="0">
                  <c:v>3.088607594936709</c:v>
                </c:pt>
                <c:pt idx="1">
                  <c:v>3.253164556962024</c:v>
                </c:pt>
                <c:pt idx="2">
                  <c:v>3.569620253164557</c:v>
                </c:pt>
                <c:pt idx="3">
                  <c:v>3.461538461538461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160824"/>
        <c:axId val="2079168024"/>
      </c:lineChart>
      <c:catAx>
        <c:axId val="207918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79177272"/>
        <c:crosses val="autoZero"/>
        <c:auto val="1"/>
        <c:lblAlgn val="ctr"/>
        <c:lblOffset val="100"/>
        <c:noMultiLvlLbl val="0"/>
      </c:catAx>
      <c:valAx>
        <c:axId val="207917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79181128"/>
        <c:crosses val="autoZero"/>
        <c:crossBetween val="between"/>
        <c:majorUnit val="0.2"/>
      </c:valAx>
      <c:valAx>
        <c:axId val="2079168024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079160824"/>
        <c:crosses val="max"/>
        <c:crossBetween val="between"/>
        <c:majorUnit val="1.0"/>
      </c:valAx>
      <c:catAx>
        <c:axId val="2079160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79168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75684931506849"/>
          <c:y val="0.929083935384365"/>
          <c:w val="0.828378905547765"/>
          <c:h val="0.0709160646156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Kosten!$A$2</c:f>
              <c:strCache>
                <c:ptCount val="1"/>
                <c:pt idx="0">
                  <c:v>zeer moeilijk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Kosten!$B$2:$E$2</c:f>
              <c:numCache>
                <c:formatCode>###0</c:formatCode>
                <c:ptCount val="4"/>
                <c:pt idx="0">
                  <c:v>9.0909090909091</c:v>
                </c:pt>
                <c:pt idx="1">
                  <c:v>7.692307692307692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Kosten!$A$3</c:f>
              <c:strCache>
                <c:ptCount val="1"/>
                <c:pt idx="0">
                  <c:v>moeilijk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Kosten!$B$3:$E$3</c:f>
              <c:numCache>
                <c:formatCode>###0</c:formatCode>
                <c:ptCount val="4"/>
                <c:pt idx="0">
                  <c:v>45.45454545454534</c:v>
                </c:pt>
                <c:pt idx="1">
                  <c:v>30.76923076923077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Kosten!$A$4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Kosten!$B$4:$E$4</c:f>
              <c:numCache>
                <c:formatCode>###0</c:formatCode>
                <c:ptCount val="4"/>
                <c:pt idx="0">
                  <c:v>36.36363636363625</c:v>
                </c:pt>
                <c:pt idx="1">
                  <c:v>46.15384615384597</c:v>
                </c:pt>
                <c:pt idx="2">
                  <c:v>25.0</c:v>
                </c:pt>
                <c:pt idx="3">
                  <c:v>45.45454545454534</c:v>
                </c:pt>
              </c:numCache>
            </c:numRef>
          </c:val>
        </c:ser>
        <c:ser>
          <c:idx val="3"/>
          <c:order val="3"/>
          <c:tx>
            <c:strRef>
              <c:f>Kosten!$A$5</c:f>
              <c:strCache>
                <c:ptCount val="1"/>
                <c:pt idx="0">
                  <c:v>makkelijk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Kosten!$B$5:$E$5</c:f>
              <c:numCache>
                <c:formatCode>###0</c:formatCode>
                <c:ptCount val="4"/>
                <c:pt idx="0">
                  <c:v>9.0909090909091</c:v>
                </c:pt>
                <c:pt idx="1">
                  <c:v>15.38461538461538</c:v>
                </c:pt>
                <c:pt idx="2">
                  <c:v>41.66666666666649</c:v>
                </c:pt>
                <c:pt idx="3">
                  <c:v>54.54545454545454</c:v>
                </c:pt>
              </c:numCache>
            </c:numRef>
          </c:val>
        </c:ser>
        <c:ser>
          <c:idx val="4"/>
          <c:order val="4"/>
          <c:tx>
            <c:strRef>
              <c:f>Kosten!$A$6</c:f>
              <c:strCache>
                <c:ptCount val="1"/>
                <c:pt idx="0">
                  <c:v>zeer makkelijk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Kosten!$B$6:$E$6</c:f>
              <c:numCache>
                <c:formatCode>###0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33.33333333333333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054712"/>
        <c:axId val="-2095186376"/>
      </c:barChart>
      <c:lineChart>
        <c:grouping val="standard"/>
        <c:varyColors val="0"/>
        <c:ser>
          <c:idx val="5"/>
          <c:order val="5"/>
          <c:tx>
            <c:strRef>
              <c:f>Kosten!$A$7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25356572643253"/>
                  <c:y val="-0.047976004442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126782863216265"/>
                  <c:y val="0.0319840029616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25356572643253"/>
                  <c:y val="0.047976004442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274696203635241"/>
                  <c:y val="0.0439780040722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Kosten!$B$1:$E$1</c:f>
              <c:strCache>
                <c:ptCount val="4"/>
                <c:pt idx="0">
                  <c:v>Lidmaatschap</c:v>
                </c:pt>
                <c:pt idx="1">
                  <c:v>Uitrusting</c:v>
                </c:pt>
                <c:pt idx="2">
                  <c:v>Vervoer_Trainingen</c:v>
                </c:pt>
                <c:pt idx="3">
                  <c:v>Vervoer_Wedstrijden</c:v>
                </c:pt>
              </c:strCache>
            </c:strRef>
          </c:cat>
          <c:val>
            <c:numRef>
              <c:f>Kosten!$B$7:$E$7</c:f>
              <c:numCache>
                <c:formatCode>###0.0</c:formatCode>
                <c:ptCount val="4"/>
                <c:pt idx="0">
                  <c:v>2.454545454545454</c:v>
                </c:pt>
                <c:pt idx="1">
                  <c:v>2.692307692307692</c:v>
                </c:pt>
                <c:pt idx="2">
                  <c:v>4.083333333333333</c:v>
                </c:pt>
                <c:pt idx="3">
                  <c:v>3.545454545454545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071960"/>
        <c:axId val="-2047924712"/>
      </c:lineChart>
      <c:catAx>
        <c:axId val="-204705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5186376"/>
        <c:crosses val="autoZero"/>
        <c:auto val="1"/>
        <c:lblAlgn val="ctr"/>
        <c:lblOffset val="100"/>
        <c:noMultiLvlLbl val="0"/>
      </c:catAx>
      <c:valAx>
        <c:axId val="-209518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054712"/>
        <c:crosses val="autoZero"/>
        <c:crossBetween val="between"/>
        <c:majorUnit val="0.2"/>
      </c:valAx>
      <c:valAx>
        <c:axId val="-2047924712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071960"/>
        <c:crosses val="max"/>
        <c:crossBetween val="between"/>
        <c:majorUnit val="1.0"/>
      </c:valAx>
      <c:catAx>
        <c:axId val="-2047071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7924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Organisatie!$A$2</c:f>
              <c:strCache>
                <c:ptCount val="1"/>
                <c:pt idx="0">
                  <c:v>zeer moeilijk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Organisatie!$B$1:$D$1</c:f>
              <c:strCache>
                <c:ptCount val="3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</c:strCache>
            </c:strRef>
          </c:cat>
          <c:val>
            <c:numRef>
              <c:f>Organisatie!$B$2:$D$2</c:f>
              <c:numCache>
                <c:formatCode>###0</c:formatCode>
                <c:ptCount val="3"/>
                <c:pt idx="0">
                  <c:v>1.265822784810126</c:v>
                </c:pt>
                <c:pt idx="1">
                  <c:v>0.0</c:v>
                </c:pt>
                <c:pt idx="2">
                  <c:v>1.282051282051282</c:v>
                </c:pt>
              </c:numCache>
            </c:numRef>
          </c:val>
        </c:ser>
        <c:ser>
          <c:idx val="1"/>
          <c:order val="1"/>
          <c:tx>
            <c:strRef>
              <c:f>Organisatie!$A$3</c:f>
              <c:strCache>
                <c:ptCount val="1"/>
                <c:pt idx="0">
                  <c:v>moeilijk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Organisatie!$B$1:$D$1</c:f>
              <c:strCache>
                <c:ptCount val="3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</c:strCache>
            </c:strRef>
          </c:cat>
          <c:val>
            <c:numRef>
              <c:f>Organisatie!$B$3:$D$3</c:f>
              <c:numCache>
                <c:formatCode>###0</c:formatCode>
                <c:ptCount val="3"/>
                <c:pt idx="0">
                  <c:v>15.18987341772152</c:v>
                </c:pt>
                <c:pt idx="1">
                  <c:v>2.531645569620252</c:v>
                </c:pt>
                <c:pt idx="2">
                  <c:v>1.282051282051282</c:v>
                </c:pt>
              </c:numCache>
            </c:numRef>
          </c:val>
        </c:ser>
        <c:ser>
          <c:idx val="2"/>
          <c:order val="2"/>
          <c:tx>
            <c:strRef>
              <c:f>Organisatie!$A$4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"/>
                  <c:y val="0.0132521211699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0.0386473364614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Organisatie!$B$1:$D$1</c:f>
              <c:strCache>
                <c:ptCount val="3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</c:strCache>
            </c:strRef>
          </c:cat>
          <c:val>
            <c:numRef>
              <c:f>Organisatie!$B$4:$D$4</c:f>
              <c:numCache>
                <c:formatCode>###0</c:formatCode>
                <c:ptCount val="3"/>
                <c:pt idx="0">
                  <c:v>24.0506329113924</c:v>
                </c:pt>
                <c:pt idx="1">
                  <c:v>32.91139240506317</c:v>
                </c:pt>
                <c:pt idx="2">
                  <c:v>64.10256410256383</c:v>
                </c:pt>
              </c:numCache>
            </c:numRef>
          </c:val>
        </c:ser>
        <c:ser>
          <c:idx val="3"/>
          <c:order val="3"/>
          <c:tx>
            <c:strRef>
              <c:f>Organisatie!$A$5</c:f>
              <c:strCache>
                <c:ptCount val="1"/>
                <c:pt idx="0">
                  <c:v>makkelijk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Organisatie!$B$1:$D$1</c:f>
              <c:strCache>
                <c:ptCount val="3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</c:strCache>
            </c:strRef>
          </c:cat>
          <c:val>
            <c:numRef>
              <c:f>Organisatie!$B$5:$D$5</c:f>
              <c:numCache>
                <c:formatCode>###0</c:formatCode>
                <c:ptCount val="3"/>
                <c:pt idx="0">
                  <c:v>39.24050632911392</c:v>
                </c:pt>
                <c:pt idx="1">
                  <c:v>44.30379746835432</c:v>
                </c:pt>
                <c:pt idx="2">
                  <c:v>24.35897435897436</c:v>
                </c:pt>
              </c:numCache>
            </c:numRef>
          </c:val>
        </c:ser>
        <c:ser>
          <c:idx val="4"/>
          <c:order val="4"/>
          <c:tx>
            <c:strRef>
              <c:f>Organisatie!$A$6</c:f>
              <c:strCache>
                <c:ptCount val="1"/>
                <c:pt idx="0">
                  <c:v>zeer makkelijk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Organisatie!$B$1:$D$1</c:f>
              <c:strCache>
                <c:ptCount val="3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</c:strCache>
            </c:strRef>
          </c:cat>
          <c:val>
            <c:numRef>
              <c:f>Organisatie!$B$6:$D$6</c:f>
              <c:numCache>
                <c:formatCode>###0</c:formatCode>
                <c:ptCount val="3"/>
                <c:pt idx="0">
                  <c:v>20.25316455696203</c:v>
                </c:pt>
                <c:pt idx="1">
                  <c:v>20.25316455696203</c:v>
                </c:pt>
                <c:pt idx="2">
                  <c:v>8.974358974358973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8015032"/>
        <c:axId val="-2048014568"/>
      </c:barChart>
      <c:lineChart>
        <c:grouping val="standard"/>
        <c:varyColors val="0"/>
        <c:ser>
          <c:idx val="5"/>
          <c:order val="5"/>
          <c:tx>
            <c:strRef>
              <c:f>Organisatie!$A$7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Organisatie!$B$1:$D$1</c:f>
              <c:strCache>
                <c:ptCount val="3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</c:strCache>
            </c:strRef>
          </c:cat>
          <c:val>
            <c:numRef>
              <c:f>Organisatie!$B$7:$D$7</c:f>
              <c:numCache>
                <c:formatCode>###0.0</c:formatCode>
                <c:ptCount val="3"/>
                <c:pt idx="0">
                  <c:v>3.620253164556962</c:v>
                </c:pt>
                <c:pt idx="1">
                  <c:v>3.822784810126583</c:v>
                </c:pt>
                <c:pt idx="2">
                  <c:v>3.384615384615384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376920"/>
        <c:axId val="-2048550216"/>
      </c:lineChart>
      <c:catAx>
        <c:axId val="-209801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014568"/>
        <c:crosses val="autoZero"/>
        <c:auto val="1"/>
        <c:lblAlgn val="ctr"/>
        <c:lblOffset val="100"/>
        <c:noMultiLvlLbl val="0"/>
      </c:catAx>
      <c:valAx>
        <c:axId val="-2048014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8015032"/>
        <c:crosses val="autoZero"/>
        <c:crossBetween val="between"/>
        <c:majorUnit val="0.2"/>
      </c:valAx>
      <c:valAx>
        <c:axId val="-2048550216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376920"/>
        <c:crosses val="max"/>
        <c:crossBetween val="between"/>
        <c:majorUnit val="1.0"/>
      </c:valAx>
      <c:catAx>
        <c:axId val="-2047376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8550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67471264367816"/>
          <c:y val="0.919328006793269"/>
          <c:w val="0.897310254321658"/>
          <c:h val="0.0806719932067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Organisatie!$A$2</c:f>
              <c:strCache>
                <c:ptCount val="1"/>
                <c:pt idx="0">
                  <c:v>zeer moeilijk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Organisatie!$B$1:$E$1</c:f>
              <c:strCache>
                <c:ptCount val="4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  <c:pt idx="3">
                  <c:v>Club van 100 Sponsoren</c:v>
                </c:pt>
              </c:strCache>
            </c:strRef>
          </c:cat>
          <c:val>
            <c:numRef>
              <c:f>Organisatie!$B$2:$E$2</c:f>
              <c:numCache>
                <c:formatCode>###0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Organisatie!$A$3</c:f>
              <c:strCache>
                <c:ptCount val="1"/>
                <c:pt idx="0">
                  <c:v>moeilijk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Organisatie!$B$1:$E$1</c:f>
              <c:strCache>
                <c:ptCount val="4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  <c:pt idx="3">
                  <c:v>Club van 100 Sponsoren</c:v>
                </c:pt>
              </c:strCache>
            </c:strRef>
          </c:cat>
          <c:val>
            <c:numRef>
              <c:f>Organisatie!$B$3:$E$3</c:f>
              <c:numCache>
                <c:formatCode>###0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18.1818181818182</c:v>
                </c:pt>
              </c:numCache>
            </c:numRef>
          </c:val>
        </c:ser>
        <c:ser>
          <c:idx val="2"/>
          <c:order val="2"/>
          <c:tx>
            <c:strRef>
              <c:f>Organisatie!$A$4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"/>
                  <c:y val="0.0132521211699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0.0386473364614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Organisatie!$B$1:$E$1</c:f>
              <c:strCache>
                <c:ptCount val="4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  <c:pt idx="3">
                  <c:v>Club van 100 Sponsoren</c:v>
                </c:pt>
              </c:strCache>
            </c:strRef>
          </c:cat>
          <c:val>
            <c:numRef>
              <c:f>Organisatie!$B$4:$E$4</c:f>
              <c:numCache>
                <c:formatCode>###0</c:formatCode>
                <c:ptCount val="4"/>
                <c:pt idx="0">
                  <c:v>13.33333333333333</c:v>
                </c:pt>
                <c:pt idx="1">
                  <c:v>33.33333333333333</c:v>
                </c:pt>
                <c:pt idx="2">
                  <c:v>66.66666666666665</c:v>
                </c:pt>
                <c:pt idx="3">
                  <c:v>63.63636363636363</c:v>
                </c:pt>
              </c:numCache>
            </c:numRef>
          </c:val>
        </c:ser>
        <c:ser>
          <c:idx val="3"/>
          <c:order val="3"/>
          <c:tx>
            <c:strRef>
              <c:f>Organisatie!$A$5</c:f>
              <c:strCache>
                <c:ptCount val="1"/>
                <c:pt idx="0">
                  <c:v>makkelijk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Organisatie!$B$1:$E$1</c:f>
              <c:strCache>
                <c:ptCount val="4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  <c:pt idx="3">
                  <c:v>Club van 100 Sponsoren</c:v>
                </c:pt>
              </c:strCache>
            </c:strRef>
          </c:cat>
          <c:val>
            <c:numRef>
              <c:f>Organisatie!$B$5:$E$5</c:f>
              <c:numCache>
                <c:formatCode>###0</c:formatCode>
                <c:ptCount val="4"/>
                <c:pt idx="0">
                  <c:v>40.0</c:v>
                </c:pt>
                <c:pt idx="1">
                  <c:v>40.0</c:v>
                </c:pt>
                <c:pt idx="2">
                  <c:v>33.33333333333333</c:v>
                </c:pt>
                <c:pt idx="3">
                  <c:v>18.1818181818182</c:v>
                </c:pt>
              </c:numCache>
            </c:numRef>
          </c:val>
        </c:ser>
        <c:ser>
          <c:idx val="4"/>
          <c:order val="4"/>
          <c:tx>
            <c:strRef>
              <c:f>Organisatie!$A$6</c:f>
              <c:strCache>
                <c:ptCount val="1"/>
                <c:pt idx="0">
                  <c:v>zeer makkelijk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Organisatie!$B$1:$E$1</c:f>
              <c:strCache>
                <c:ptCount val="4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  <c:pt idx="3">
                  <c:v>Club van 100 Sponsoren</c:v>
                </c:pt>
              </c:strCache>
            </c:strRef>
          </c:cat>
          <c:val>
            <c:numRef>
              <c:f>Organisatie!$B$6:$E$6</c:f>
              <c:numCache>
                <c:formatCode>###0</c:formatCode>
                <c:ptCount val="4"/>
                <c:pt idx="0">
                  <c:v>46.66666666666649</c:v>
                </c:pt>
                <c:pt idx="1">
                  <c:v>26.66666666666667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476680"/>
        <c:axId val="-2095232136"/>
      </c:barChart>
      <c:lineChart>
        <c:grouping val="standard"/>
        <c:varyColors val="0"/>
        <c:ser>
          <c:idx val="5"/>
          <c:order val="5"/>
          <c:tx>
            <c:strRef>
              <c:f>Organisatie!$A$7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Organisatie!$B$1:$E$1</c:f>
              <c:strCache>
                <c:ptCount val="4"/>
                <c:pt idx="0">
                  <c:v>Vervoer Trainingen
Organiseren</c:v>
                </c:pt>
                <c:pt idx="1">
                  <c:v>Vervoer Wedstrijden
Organiseren</c:v>
                </c:pt>
                <c:pt idx="2">
                  <c:v>Betalingsregeling</c:v>
                </c:pt>
                <c:pt idx="3">
                  <c:v>Club van 100 Sponsoren</c:v>
                </c:pt>
              </c:strCache>
            </c:strRef>
          </c:cat>
          <c:val>
            <c:numRef>
              <c:f>Organisatie!$B$7:$E$7</c:f>
              <c:numCache>
                <c:formatCode>###0.0</c:formatCode>
                <c:ptCount val="4"/>
                <c:pt idx="0">
                  <c:v>4.333333333333333</c:v>
                </c:pt>
                <c:pt idx="1">
                  <c:v>3.933333333333333</c:v>
                </c:pt>
                <c:pt idx="2">
                  <c:v>3.333333333333333</c:v>
                </c:pt>
                <c:pt idx="3">
                  <c:v>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816968"/>
        <c:axId val="-2048008632"/>
      </c:lineChart>
      <c:catAx>
        <c:axId val="210047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5232136"/>
        <c:crosses val="autoZero"/>
        <c:auto val="1"/>
        <c:lblAlgn val="ctr"/>
        <c:lblOffset val="100"/>
        <c:noMultiLvlLbl val="0"/>
      </c:catAx>
      <c:valAx>
        <c:axId val="-209523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00476680"/>
        <c:crosses val="autoZero"/>
        <c:crossBetween val="between"/>
        <c:majorUnit val="0.2"/>
      </c:valAx>
      <c:valAx>
        <c:axId val="-2048008632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816968"/>
        <c:crosses val="max"/>
        <c:crossBetween val="between"/>
        <c:majorUnit val="1.0"/>
      </c:valAx>
      <c:catAx>
        <c:axId val="-2048816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8008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36925594254"/>
          <c:y val="0.889658630774869"/>
          <c:w val="0.719911272911635"/>
          <c:h val="0.0779901330549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Bestuur!$A$2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Bestuur!$B$2:$G$2</c:f>
              <c:numCache>
                <c:formatCode>###0</c:formatCode>
                <c:ptCount val="6"/>
                <c:pt idx="0">
                  <c:v>1.265822784810126</c:v>
                </c:pt>
                <c:pt idx="1">
                  <c:v>0.0</c:v>
                </c:pt>
                <c:pt idx="2">
                  <c:v>1.31578947368421</c:v>
                </c:pt>
                <c:pt idx="3">
                  <c:v>3.846153846153846</c:v>
                </c:pt>
                <c:pt idx="4">
                  <c:v>2.564102564102564</c:v>
                </c:pt>
                <c:pt idx="5">
                  <c:v>2.564102564102564</c:v>
                </c:pt>
              </c:numCache>
            </c:numRef>
          </c:val>
        </c:ser>
        <c:ser>
          <c:idx val="1"/>
          <c:order val="1"/>
          <c:tx>
            <c:strRef>
              <c:f>Bestuur!$A$3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Bestuur!$B$3:$G$3</c:f>
              <c:numCache>
                <c:formatCode>###0</c:formatCode>
                <c:ptCount val="6"/>
                <c:pt idx="0">
                  <c:v>10.12658227848102</c:v>
                </c:pt>
                <c:pt idx="1">
                  <c:v>12.82051282051282</c:v>
                </c:pt>
                <c:pt idx="2">
                  <c:v>6.57894736842105</c:v>
                </c:pt>
                <c:pt idx="3">
                  <c:v>21.7948717948718</c:v>
                </c:pt>
                <c:pt idx="4">
                  <c:v>21.7948717948718</c:v>
                </c:pt>
                <c:pt idx="5">
                  <c:v>17.94871794871784</c:v>
                </c:pt>
              </c:numCache>
            </c:numRef>
          </c:val>
        </c:ser>
        <c:ser>
          <c:idx val="2"/>
          <c:order val="2"/>
          <c:tx>
            <c:strRef>
              <c:f>Bestuur!$A$4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0"/>
                  <c:y val="-0.0515297819485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-0.0944712669056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9849466472236E-16"/>
                  <c:y val="-0.115942009384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Bestuur!$B$4:$G$4</c:f>
              <c:numCache>
                <c:formatCode>###0</c:formatCode>
                <c:ptCount val="6"/>
                <c:pt idx="0">
                  <c:v>50.6329113924051</c:v>
                </c:pt>
                <c:pt idx="1">
                  <c:v>43.58974358974341</c:v>
                </c:pt>
                <c:pt idx="2">
                  <c:v>72.36842105263131</c:v>
                </c:pt>
                <c:pt idx="3">
                  <c:v>57.6923076923077</c:v>
                </c:pt>
                <c:pt idx="4">
                  <c:v>50.0</c:v>
                </c:pt>
                <c:pt idx="5">
                  <c:v>53.84615384615386</c:v>
                </c:pt>
              </c:numCache>
            </c:numRef>
          </c:val>
        </c:ser>
        <c:ser>
          <c:idx val="3"/>
          <c:order val="3"/>
          <c:tx>
            <c:strRef>
              <c:f>Bestuur!$A$5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Bestuur!$B$5:$G$5</c:f>
              <c:numCache>
                <c:formatCode>###0</c:formatCode>
                <c:ptCount val="6"/>
                <c:pt idx="0">
                  <c:v>31.64556962025317</c:v>
                </c:pt>
                <c:pt idx="1">
                  <c:v>35.8974358974359</c:v>
                </c:pt>
                <c:pt idx="2">
                  <c:v>14.47368421052632</c:v>
                </c:pt>
                <c:pt idx="3">
                  <c:v>10.25641025641026</c:v>
                </c:pt>
                <c:pt idx="4">
                  <c:v>19.23076923076912</c:v>
                </c:pt>
                <c:pt idx="5">
                  <c:v>19.23076923076912</c:v>
                </c:pt>
              </c:numCache>
            </c:numRef>
          </c:val>
        </c:ser>
        <c:ser>
          <c:idx val="4"/>
          <c:order val="4"/>
          <c:tx>
            <c:strRef>
              <c:f>Bestuur!$A$6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Bestuur!$B$6:$G$6</c:f>
              <c:numCache>
                <c:formatCode>###0</c:formatCode>
                <c:ptCount val="6"/>
                <c:pt idx="0">
                  <c:v>6.329113924050633</c:v>
                </c:pt>
                <c:pt idx="1">
                  <c:v>7.692307692307692</c:v>
                </c:pt>
                <c:pt idx="2">
                  <c:v>5.263157894736842</c:v>
                </c:pt>
                <c:pt idx="3">
                  <c:v>6.41025641025641</c:v>
                </c:pt>
                <c:pt idx="4">
                  <c:v>6.41025641025641</c:v>
                </c:pt>
                <c:pt idx="5">
                  <c:v>6.41025641025641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665400"/>
        <c:axId val="-2047646712"/>
      </c:barChart>
      <c:lineChart>
        <c:grouping val="standard"/>
        <c:varyColors val="0"/>
        <c:ser>
          <c:idx val="5"/>
          <c:order val="5"/>
          <c:tx>
            <c:strRef>
              <c:f>Bestuur!$A$7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Bestuur!$B$7:$G$7</c:f>
              <c:numCache>
                <c:formatCode>###0.0</c:formatCode>
                <c:ptCount val="6"/>
                <c:pt idx="0">
                  <c:v>3.316455696202532</c:v>
                </c:pt>
                <c:pt idx="1">
                  <c:v>3.384615384615383</c:v>
                </c:pt>
                <c:pt idx="2">
                  <c:v>3.157894736842105</c:v>
                </c:pt>
                <c:pt idx="3">
                  <c:v>2.935897435897434</c:v>
                </c:pt>
                <c:pt idx="4">
                  <c:v>3.051282051282051</c:v>
                </c:pt>
                <c:pt idx="5">
                  <c:v>3.089743589743589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597096"/>
        <c:axId val="-2047640184"/>
      </c:lineChart>
      <c:catAx>
        <c:axId val="-2047665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646712"/>
        <c:crosses val="autoZero"/>
        <c:auto val="1"/>
        <c:lblAlgn val="ctr"/>
        <c:lblOffset val="100"/>
        <c:noMultiLvlLbl val="0"/>
      </c:catAx>
      <c:valAx>
        <c:axId val="-2047646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665400"/>
        <c:crosses val="autoZero"/>
        <c:crossBetween val="between"/>
        <c:majorUnit val="0.2"/>
      </c:valAx>
      <c:valAx>
        <c:axId val="-2047640184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597096"/>
        <c:crosses val="max"/>
        <c:crossBetween val="between"/>
        <c:majorUnit val="1.0"/>
      </c:valAx>
      <c:catAx>
        <c:axId val="-2047597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7640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Bestuur!$A$2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Bestuur!$B$2:$G$2</c:f>
              <c:numCache>
                <c:formatCode>###0</c:formatCode>
                <c:ptCount val="6"/>
                <c:pt idx="0">
                  <c:v>6.666666666666667</c:v>
                </c:pt>
                <c:pt idx="1">
                  <c:v>6.666666666666667</c:v>
                </c:pt>
                <c:pt idx="2">
                  <c:v>20.0</c:v>
                </c:pt>
                <c:pt idx="3">
                  <c:v>26.66666666666667</c:v>
                </c:pt>
                <c:pt idx="4">
                  <c:v>26.66666666666667</c:v>
                </c:pt>
                <c:pt idx="5">
                  <c:v>13.33333333333333</c:v>
                </c:pt>
              </c:numCache>
            </c:numRef>
          </c:val>
        </c:ser>
        <c:ser>
          <c:idx val="1"/>
          <c:order val="1"/>
          <c:tx>
            <c:strRef>
              <c:f>Bestuur!$A$3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Bestuur!$B$3:$G$3</c:f>
              <c:numCache>
                <c:formatCode>###0</c:formatCode>
                <c:ptCount val="6"/>
                <c:pt idx="0">
                  <c:v>20.0</c:v>
                </c:pt>
                <c:pt idx="1">
                  <c:v>13.33333333333333</c:v>
                </c:pt>
                <c:pt idx="2">
                  <c:v>26.66666666666667</c:v>
                </c:pt>
                <c:pt idx="3">
                  <c:v>20.0</c:v>
                </c:pt>
                <c:pt idx="4">
                  <c:v>20.0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Bestuur!$A$4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6.4924733236119E-17"/>
                  <c:y val="0.00376010352005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177069499778663"/>
                  <c:y val="0.00760191930043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Bestuur!$B$4:$G$4</c:f>
              <c:numCache>
                <c:formatCode>###0</c:formatCode>
                <c:ptCount val="6"/>
                <c:pt idx="0">
                  <c:v>40.0</c:v>
                </c:pt>
                <c:pt idx="1">
                  <c:v>53.33333333333334</c:v>
                </c:pt>
                <c:pt idx="2">
                  <c:v>33.33333333333333</c:v>
                </c:pt>
                <c:pt idx="3">
                  <c:v>33.33333333333333</c:v>
                </c:pt>
                <c:pt idx="4">
                  <c:v>33.33333333333333</c:v>
                </c:pt>
                <c:pt idx="5">
                  <c:v>60.0</c:v>
                </c:pt>
              </c:numCache>
            </c:numRef>
          </c:val>
        </c:ser>
        <c:ser>
          <c:idx val="3"/>
          <c:order val="3"/>
          <c:tx>
            <c:strRef>
              <c:f>Bestuur!$A$5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0.00177069499778663"/>
                  <c:y val="-0.00110947835428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Bestuur!$B$5:$G$5</c:f>
              <c:numCache>
                <c:formatCode>###0</c:formatCode>
                <c:ptCount val="6"/>
                <c:pt idx="0">
                  <c:v>20.0</c:v>
                </c:pt>
                <c:pt idx="1">
                  <c:v>13.33333333333333</c:v>
                </c:pt>
                <c:pt idx="2">
                  <c:v>20.0</c:v>
                </c:pt>
                <c:pt idx="3">
                  <c:v>20.0</c:v>
                </c:pt>
                <c:pt idx="4">
                  <c:v>20.0</c:v>
                </c:pt>
                <c:pt idx="5">
                  <c:v>20.0</c:v>
                </c:pt>
              </c:numCache>
            </c:numRef>
          </c:val>
        </c:ser>
        <c:ser>
          <c:idx val="4"/>
          <c:order val="4"/>
          <c:tx>
            <c:strRef>
              <c:f>Bestuur!$A$6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Bestuur!$B$6:$G$6</c:f>
              <c:numCache>
                <c:formatCode>###0</c:formatCode>
                <c:ptCount val="6"/>
                <c:pt idx="0">
                  <c:v>13.33333333333333</c:v>
                </c:pt>
                <c:pt idx="1">
                  <c:v>13.33333333333333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6.666666666666667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4432200"/>
        <c:axId val="-2094686232"/>
      </c:barChart>
      <c:lineChart>
        <c:grouping val="standard"/>
        <c:varyColors val="0"/>
        <c:ser>
          <c:idx val="5"/>
          <c:order val="5"/>
          <c:tx>
            <c:strRef>
              <c:f>Bestuur!$A$7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Bestuur!$B$1:$G$1</c:f>
              <c:strCache>
                <c:ptCount val="6"/>
                <c:pt idx="0">
                  <c:v>Tevreden
Bestuur</c:v>
                </c:pt>
                <c:pt idx="1">
                  <c:v>Bestuur
Aanspreken</c:v>
                </c:pt>
                <c:pt idx="2">
                  <c:v>Klachten
Behandeling</c:v>
                </c:pt>
                <c:pt idx="3">
                  <c:v>Beslissingen
Transparant</c:v>
                </c:pt>
                <c:pt idx="4">
                  <c:v>Communiceert Helder
Doelstellingen</c:v>
                </c:pt>
                <c:pt idx="5">
                  <c:v>Daadkrachtig</c:v>
                </c:pt>
              </c:strCache>
            </c:strRef>
          </c:cat>
          <c:val>
            <c:numRef>
              <c:f>Bestuur!$B$7:$G$7</c:f>
              <c:numCache>
                <c:formatCode>###0.0</c:formatCode>
                <c:ptCount val="6"/>
                <c:pt idx="0">
                  <c:v>3.133333333333333</c:v>
                </c:pt>
                <c:pt idx="1">
                  <c:v>3.133333333333333</c:v>
                </c:pt>
                <c:pt idx="2">
                  <c:v>2.866666666666667</c:v>
                </c:pt>
                <c:pt idx="3">
                  <c:v>2.533333333333334</c:v>
                </c:pt>
                <c:pt idx="4">
                  <c:v>2.466666666666666</c:v>
                </c:pt>
                <c:pt idx="5">
                  <c:v>3.066666666666667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4442616"/>
        <c:axId val="-2094445944"/>
      </c:lineChart>
      <c:catAx>
        <c:axId val="-209443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686232"/>
        <c:crosses val="autoZero"/>
        <c:auto val="1"/>
        <c:lblAlgn val="ctr"/>
        <c:lblOffset val="100"/>
        <c:noMultiLvlLbl val="0"/>
      </c:catAx>
      <c:valAx>
        <c:axId val="-209468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432200"/>
        <c:crosses val="autoZero"/>
        <c:crossBetween val="between"/>
        <c:majorUnit val="0.2"/>
      </c:valAx>
      <c:valAx>
        <c:axId val="-2094445944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4442616"/>
        <c:crosses val="max"/>
        <c:crossBetween val="between"/>
        <c:majorUnit val="1.0"/>
      </c:valAx>
      <c:catAx>
        <c:axId val="-2094442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4445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36022410010298"/>
          <c:y val="0.917717535308087"/>
          <c:w val="0.872795420176933"/>
          <c:h val="0.072758655168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20987280436099"/>
          <c:y val="0.0350280261577472"/>
          <c:w val="0.90866875906246"/>
          <c:h val="0.6819189020863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TC!$A$2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TC!$B$2:$G$2</c:f>
              <c:numCache>
                <c:formatCode>###0</c:formatCode>
                <c:ptCount val="6"/>
                <c:pt idx="0">
                  <c:v>2.666666666666667</c:v>
                </c:pt>
                <c:pt idx="1">
                  <c:v>5.405405405405405</c:v>
                </c:pt>
                <c:pt idx="2">
                  <c:v>1.351351351351351</c:v>
                </c:pt>
                <c:pt idx="3">
                  <c:v>8.108108108108098</c:v>
                </c:pt>
                <c:pt idx="4">
                  <c:v>8.0</c:v>
                </c:pt>
                <c:pt idx="5">
                  <c:v>4.109589041095886</c:v>
                </c:pt>
              </c:numCache>
            </c:numRef>
          </c:val>
        </c:ser>
        <c:ser>
          <c:idx val="1"/>
          <c:order val="1"/>
          <c:tx>
            <c:strRef>
              <c:f>TC!$A$3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TC!$B$3:$G$3</c:f>
              <c:numCache>
                <c:formatCode>###0</c:formatCode>
                <c:ptCount val="6"/>
                <c:pt idx="0">
                  <c:v>20.0</c:v>
                </c:pt>
                <c:pt idx="1">
                  <c:v>14.86486486486487</c:v>
                </c:pt>
                <c:pt idx="2">
                  <c:v>9.45945945945946</c:v>
                </c:pt>
                <c:pt idx="3">
                  <c:v>29.72972972972972</c:v>
                </c:pt>
                <c:pt idx="4">
                  <c:v>30.66666666666666</c:v>
                </c:pt>
                <c:pt idx="5">
                  <c:v>23.28767123287671</c:v>
                </c:pt>
              </c:numCache>
            </c:numRef>
          </c:val>
        </c:ser>
        <c:ser>
          <c:idx val="2"/>
          <c:order val="2"/>
          <c:tx>
            <c:strRef>
              <c:f>TC!$A$4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"/>
                  <c:y val="0.0515297819485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0.0386473364614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924733236119E-17"/>
                  <c:y val="-0.0300590394699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177069499778663"/>
                  <c:y val="-0.0214707424785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"/>
                  <c:y val="-0.077294672922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TC!$B$4:$G$4</c:f>
              <c:numCache>
                <c:formatCode>###0</c:formatCode>
                <c:ptCount val="6"/>
                <c:pt idx="0">
                  <c:v>48.0</c:v>
                </c:pt>
                <c:pt idx="1">
                  <c:v>54.05405405405399</c:v>
                </c:pt>
                <c:pt idx="2">
                  <c:v>71.62162162162163</c:v>
                </c:pt>
                <c:pt idx="3">
                  <c:v>48.64864864864865</c:v>
                </c:pt>
                <c:pt idx="4">
                  <c:v>46.66666666666649</c:v>
                </c:pt>
                <c:pt idx="5">
                  <c:v>49.31506849315057</c:v>
                </c:pt>
              </c:numCache>
            </c:numRef>
          </c:val>
        </c:ser>
        <c:ser>
          <c:idx val="3"/>
          <c:order val="3"/>
          <c:tx>
            <c:strRef>
              <c:f>TC!$A$5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TC!$B$5:$G$5</c:f>
              <c:numCache>
                <c:formatCode>###0</c:formatCode>
                <c:ptCount val="6"/>
                <c:pt idx="0">
                  <c:v>21.33333333333328</c:v>
                </c:pt>
                <c:pt idx="1">
                  <c:v>21.62162162162162</c:v>
                </c:pt>
                <c:pt idx="2">
                  <c:v>13.51351351351351</c:v>
                </c:pt>
                <c:pt idx="3">
                  <c:v>10.81081081081081</c:v>
                </c:pt>
                <c:pt idx="4">
                  <c:v>12.0</c:v>
                </c:pt>
                <c:pt idx="5">
                  <c:v>17.80821917808219</c:v>
                </c:pt>
              </c:numCache>
            </c:numRef>
          </c:val>
        </c:ser>
        <c:ser>
          <c:idx val="4"/>
          <c:order val="4"/>
          <c:tx>
            <c:strRef>
              <c:f>TC!$A$6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TC!$B$6:$G$6</c:f>
              <c:numCache>
                <c:formatCode>###0</c:formatCode>
                <c:ptCount val="6"/>
                <c:pt idx="0">
                  <c:v>8.0</c:v>
                </c:pt>
                <c:pt idx="1">
                  <c:v>4.054054054054045</c:v>
                </c:pt>
                <c:pt idx="2">
                  <c:v>4.054054054054045</c:v>
                </c:pt>
                <c:pt idx="3">
                  <c:v>2.702702702702703</c:v>
                </c:pt>
                <c:pt idx="4">
                  <c:v>2.666666666666667</c:v>
                </c:pt>
                <c:pt idx="5">
                  <c:v>5.47945205479452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545656"/>
        <c:axId val="-2047542168"/>
      </c:barChart>
      <c:lineChart>
        <c:grouping val="standard"/>
        <c:varyColors val="0"/>
        <c:ser>
          <c:idx val="5"/>
          <c:order val="5"/>
          <c:tx>
            <c:strRef>
              <c:f>TC!$A$7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TC!$B$7:$G$7</c:f>
              <c:numCache>
                <c:formatCode>###0.0</c:formatCode>
                <c:ptCount val="6"/>
                <c:pt idx="0">
                  <c:v>3.120000000000001</c:v>
                </c:pt>
                <c:pt idx="1">
                  <c:v>3.040540540540541</c:v>
                </c:pt>
                <c:pt idx="2">
                  <c:v>3.094594594594595</c:v>
                </c:pt>
                <c:pt idx="3">
                  <c:v>2.702702702702704</c:v>
                </c:pt>
                <c:pt idx="4">
                  <c:v>2.706666666666666</c:v>
                </c:pt>
                <c:pt idx="5">
                  <c:v>2.972602739726017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534936"/>
        <c:axId val="-2047538264"/>
      </c:lineChart>
      <c:catAx>
        <c:axId val="-204754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542168"/>
        <c:crosses val="autoZero"/>
        <c:auto val="1"/>
        <c:lblAlgn val="ctr"/>
        <c:lblOffset val="100"/>
        <c:noMultiLvlLbl val="0"/>
      </c:catAx>
      <c:valAx>
        <c:axId val="-204754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545656"/>
        <c:crosses val="autoZero"/>
        <c:crossBetween val="between"/>
        <c:majorUnit val="0.2"/>
      </c:valAx>
      <c:valAx>
        <c:axId val="-2047538264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534936"/>
        <c:crosses val="max"/>
        <c:crossBetween val="between"/>
        <c:majorUnit val="1.0"/>
      </c:valAx>
      <c:catAx>
        <c:axId val="-2047534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7538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TC!$A$2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TC!$B$2:$G$2</c:f>
              <c:numCache>
                <c:formatCode>###0</c:formatCode>
                <c:ptCount val="6"/>
                <c:pt idx="0">
                  <c:v>6.666666666666667</c:v>
                </c:pt>
                <c:pt idx="1">
                  <c:v>6.666666666666667</c:v>
                </c:pt>
                <c:pt idx="2">
                  <c:v>6.666666666666667</c:v>
                </c:pt>
                <c:pt idx="3">
                  <c:v>6.666666666666667</c:v>
                </c:pt>
                <c:pt idx="4">
                  <c:v>13.33333333333333</c:v>
                </c:pt>
                <c:pt idx="5">
                  <c:v>6.666666666666667</c:v>
                </c:pt>
              </c:numCache>
            </c:numRef>
          </c:val>
        </c:ser>
        <c:ser>
          <c:idx val="1"/>
          <c:order val="1"/>
          <c:tx>
            <c:strRef>
              <c:f>TC!$A$3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TC!$B$3:$G$3</c:f>
              <c:numCache>
                <c:formatCode>###0</c:formatCode>
                <c:ptCount val="6"/>
                <c:pt idx="0">
                  <c:v>33.33333333333333</c:v>
                </c:pt>
                <c:pt idx="1">
                  <c:v>26.66666666666667</c:v>
                </c:pt>
                <c:pt idx="2">
                  <c:v>20.0</c:v>
                </c:pt>
                <c:pt idx="3">
                  <c:v>33.33333333333333</c:v>
                </c:pt>
                <c:pt idx="4">
                  <c:v>26.66666666666667</c:v>
                </c:pt>
                <c:pt idx="5">
                  <c:v>13.33333333333333</c:v>
                </c:pt>
              </c:numCache>
            </c:numRef>
          </c:val>
        </c:ser>
        <c:ser>
          <c:idx val="2"/>
          <c:order val="2"/>
          <c:tx>
            <c:strRef>
              <c:f>TC!$A$4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"/>
                  <c:y val="0.0515297819485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0.0386473364614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924733236119E-17"/>
                  <c:y val="-0.0300590394699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77069499778663"/>
                  <c:y val="-0.0214707424785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"/>
                  <c:y val="-0.0772946729228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TC!$B$4:$G$4</c:f>
              <c:numCache>
                <c:formatCode>###0</c:formatCode>
                <c:ptCount val="6"/>
                <c:pt idx="0">
                  <c:v>60.0</c:v>
                </c:pt>
                <c:pt idx="1">
                  <c:v>66.66666666666665</c:v>
                </c:pt>
                <c:pt idx="2">
                  <c:v>73.33333333333317</c:v>
                </c:pt>
                <c:pt idx="3">
                  <c:v>53.33333333333334</c:v>
                </c:pt>
                <c:pt idx="4">
                  <c:v>60.0</c:v>
                </c:pt>
                <c:pt idx="5">
                  <c:v>66.66666666666665</c:v>
                </c:pt>
              </c:numCache>
            </c:numRef>
          </c:val>
        </c:ser>
        <c:ser>
          <c:idx val="3"/>
          <c:order val="3"/>
          <c:tx>
            <c:strRef>
              <c:f>TC!$A$5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TC!$B$5:$G$5</c:f>
              <c:numCache>
                <c:formatCode>###0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6.666666666666667</c:v>
                </c:pt>
                <c:pt idx="4">
                  <c:v>0.0</c:v>
                </c:pt>
                <c:pt idx="5">
                  <c:v>6.666666666666667</c:v>
                </c:pt>
              </c:numCache>
            </c:numRef>
          </c:val>
        </c:ser>
        <c:ser>
          <c:idx val="4"/>
          <c:order val="4"/>
          <c:tx>
            <c:strRef>
              <c:f>TC!$A$6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TC!$B$6:$G$6</c:f>
              <c:numCache>
                <c:formatCode>###0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6.666666666666667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8034904"/>
        <c:axId val="-2047697944"/>
      </c:barChart>
      <c:lineChart>
        <c:grouping val="standard"/>
        <c:varyColors val="0"/>
        <c:ser>
          <c:idx val="5"/>
          <c:order val="5"/>
          <c:tx>
            <c:strRef>
              <c:f>TC!$A$7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TC!$B$1:$G$1</c:f>
              <c:strCache>
                <c:ptCount val="6"/>
                <c:pt idx="0">
                  <c:v>Tevreden
TC</c:v>
                </c:pt>
                <c:pt idx="1">
                  <c:v>TC
Aanspreken</c:v>
                </c:pt>
                <c:pt idx="2">
                  <c:v>Klachten
Behandeling TC</c:v>
                </c:pt>
                <c:pt idx="3">
                  <c:v>Beslissingen
Transparant TC</c:v>
                </c:pt>
                <c:pt idx="4">
                  <c:v>Communiceert
Helder
Doelstellingen TC</c:v>
                </c:pt>
                <c:pt idx="5">
                  <c:v>Daadkrachtig TC</c:v>
                </c:pt>
              </c:strCache>
            </c:strRef>
          </c:cat>
          <c:val>
            <c:numRef>
              <c:f>TC!$B$7:$G$7</c:f>
              <c:numCache>
                <c:formatCode>###0.0</c:formatCode>
                <c:ptCount val="6"/>
                <c:pt idx="0">
                  <c:v>2.533333333333333</c:v>
                </c:pt>
                <c:pt idx="1">
                  <c:v>2.6</c:v>
                </c:pt>
                <c:pt idx="2">
                  <c:v>2.666666666666666</c:v>
                </c:pt>
                <c:pt idx="3">
                  <c:v>2.6</c:v>
                </c:pt>
                <c:pt idx="4">
                  <c:v>2.466666666666667</c:v>
                </c:pt>
                <c:pt idx="5">
                  <c:v>2.933333333333334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690712"/>
        <c:axId val="-2047694040"/>
      </c:lineChart>
      <c:catAx>
        <c:axId val="-204803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697944"/>
        <c:crosses val="autoZero"/>
        <c:auto val="1"/>
        <c:lblAlgn val="ctr"/>
        <c:lblOffset val="100"/>
        <c:noMultiLvlLbl val="0"/>
      </c:catAx>
      <c:valAx>
        <c:axId val="-204769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034904"/>
        <c:crosses val="autoZero"/>
        <c:crossBetween val="between"/>
        <c:majorUnit val="0.2"/>
      </c:valAx>
      <c:valAx>
        <c:axId val="-2047694040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690712"/>
        <c:crosses val="max"/>
        <c:crossBetween val="between"/>
        <c:majorUnit val="1.0"/>
      </c:valAx>
      <c:catAx>
        <c:axId val="-2047690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7694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83188360143743"/>
          <c:y val="0.0287887093698063"/>
          <c:w val="0.905345370982516"/>
          <c:h val="0.68830253657739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Trainingen2!$A$2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Trainingen2!$B$2:$G$2</c:f>
              <c:numCache>
                <c:formatCode>###0</c:formatCode>
                <c:ptCount val="6"/>
                <c:pt idx="0">
                  <c:v>4.0</c:v>
                </c:pt>
                <c:pt idx="1">
                  <c:v>9.210526315789472</c:v>
                </c:pt>
                <c:pt idx="2">
                  <c:v>8.333333333333332</c:v>
                </c:pt>
                <c:pt idx="3">
                  <c:v>2.631578947368421</c:v>
                </c:pt>
                <c:pt idx="4">
                  <c:v>14.66666666666667</c:v>
                </c:pt>
                <c:pt idx="5">
                  <c:v>18.42105263157892</c:v>
                </c:pt>
              </c:numCache>
            </c:numRef>
          </c:val>
        </c:ser>
        <c:ser>
          <c:idx val="1"/>
          <c:order val="1"/>
          <c:tx>
            <c:strRef>
              <c:f>Trainingen2!$A$3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Trainingen2!$B$3:$G$3</c:f>
              <c:numCache>
                <c:formatCode>###0</c:formatCode>
                <c:ptCount val="6"/>
                <c:pt idx="0">
                  <c:v>24.0</c:v>
                </c:pt>
                <c:pt idx="1">
                  <c:v>21.05263157894726</c:v>
                </c:pt>
                <c:pt idx="2">
                  <c:v>40.27777777777778</c:v>
                </c:pt>
                <c:pt idx="3">
                  <c:v>6.57894736842105</c:v>
                </c:pt>
                <c:pt idx="4">
                  <c:v>26.66666666666667</c:v>
                </c:pt>
                <c:pt idx="5">
                  <c:v>22.36842105263158</c:v>
                </c:pt>
              </c:numCache>
            </c:numRef>
          </c:val>
        </c:ser>
        <c:ser>
          <c:idx val="2"/>
          <c:order val="2"/>
          <c:tx>
            <c:strRef>
              <c:f>Trainingen2!$A$4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"/>
                  <c:y val="0.0132521211699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0.0386473364614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924733236119E-17"/>
                  <c:y val="-0.0300590394699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77069499778663"/>
                  <c:y val="-0.0214707424785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177069499778663"/>
                  <c:y val="0.0162724608249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Trainingen2!$B$4:$G$4</c:f>
              <c:numCache>
                <c:formatCode>###0</c:formatCode>
                <c:ptCount val="6"/>
                <c:pt idx="0">
                  <c:v>17.33333333333328</c:v>
                </c:pt>
                <c:pt idx="1">
                  <c:v>22.36842105263158</c:v>
                </c:pt>
                <c:pt idx="2">
                  <c:v>30.55555555555556</c:v>
                </c:pt>
                <c:pt idx="3">
                  <c:v>22.36842105263158</c:v>
                </c:pt>
                <c:pt idx="4">
                  <c:v>26.66666666666667</c:v>
                </c:pt>
                <c:pt idx="5">
                  <c:v>15.78947368421052</c:v>
                </c:pt>
              </c:numCache>
            </c:numRef>
          </c:val>
        </c:ser>
        <c:ser>
          <c:idx val="3"/>
          <c:order val="3"/>
          <c:tx>
            <c:strRef>
              <c:f>Trainingen2!$A$5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Trainingen2!$B$5:$G$5</c:f>
              <c:numCache>
                <c:formatCode>###0</c:formatCode>
                <c:ptCount val="6"/>
                <c:pt idx="0">
                  <c:v>46.66666666666649</c:v>
                </c:pt>
                <c:pt idx="1">
                  <c:v>35.5263157894737</c:v>
                </c:pt>
                <c:pt idx="2">
                  <c:v>15.27777777777778</c:v>
                </c:pt>
                <c:pt idx="3">
                  <c:v>47.36842105263147</c:v>
                </c:pt>
                <c:pt idx="4">
                  <c:v>17.33333333333328</c:v>
                </c:pt>
                <c:pt idx="5">
                  <c:v>22.36842105263158</c:v>
                </c:pt>
              </c:numCache>
            </c:numRef>
          </c:val>
        </c:ser>
        <c:ser>
          <c:idx val="4"/>
          <c:order val="4"/>
          <c:tx>
            <c:strRef>
              <c:f>Trainingen2!$A$6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Trainingen2!$B$6:$G$6</c:f>
              <c:numCache>
                <c:formatCode>###0</c:formatCode>
                <c:ptCount val="6"/>
                <c:pt idx="0">
                  <c:v>8.0</c:v>
                </c:pt>
                <c:pt idx="1">
                  <c:v>11.8421052631579</c:v>
                </c:pt>
                <c:pt idx="2">
                  <c:v>5.555555555555539</c:v>
                </c:pt>
                <c:pt idx="3">
                  <c:v>21.05263157894726</c:v>
                </c:pt>
                <c:pt idx="4">
                  <c:v>14.66666666666667</c:v>
                </c:pt>
                <c:pt idx="5">
                  <c:v>21.05263157894726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718504"/>
        <c:axId val="-2047715016"/>
      </c:barChart>
      <c:lineChart>
        <c:grouping val="standard"/>
        <c:varyColors val="0"/>
        <c:ser>
          <c:idx val="5"/>
          <c:order val="5"/>
          <c:tx>
            <c:strRef>
              <c:f>Trainingen2!$A$7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Trainingen2!$B$7:$G$7</c:f>
              <c:numCache>
                <c:formatCode>###0.0</c:formatCode>
                <c:ptCount val="6"/>
                <c:pt idx="0">
                  <c:v>3.306666666666667</c:v>
                </c:pt>
                <c:pt idx="1">
                  <c:v>3.197368421052631</c:v>
                </c:pt>
                <c:pt idx="2">
                  <c:v>2.694444444444444</c:v>
                </c:pt>
                <c:pt idx="3">
                  <c:v>3.776315789473684</c:v>
                </c:pt>
                <c:pt idx="4">
                  <c:v>2.906666666666667</c:v>
                </c:pt>
                <c:pt idx="5">
                  <c:v>3.05263157894737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707784"/>
        <c:axId val="-2047711112"/>
      </c:lineChart>
      <c:catAx>
        <c:axId val="-204771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715016"/>
        <c:crosses val="autoZero"/>
        <c:auto val="1"/>
        <c:lblAlgn val="ctr"/>
        <c:lblOffset val="100"/>
        <c:noMultiLvlLbl val="0"/>
      </c:catAx>
      <c:valAx>
        <c:axId val="-204771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718504"/>
        <c:crosses val="autoZero"/>
        <c:crossBetween val="between"/>
        <c:majorUnit val="0.2"/>
      </c:valAx>
      <c:valAx>
        <c:axId val="-2047711112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707784"/>
        <c:crosses val="max"/>
        <c:crossBetween val="between"/>
        <c:majorUnit val="1.0"/>
      </c:valAx>
      <c:catAx>
        <c:axId val="-2047707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7711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Trainingen2!$A$2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Trainingen2!$B$2:$G$2</c:f>
              <c:numCache>
                <c:formatCode>###0</c:formatCode>
                <c:ptCount val="6"/>
                <c:pt idx="0">
                  <c:v>2.439024390243902</c:v>
                </c:pt>
                <c:pt idx="1">
                  <c:v>14.63414634146341</c:v>
                </c:pt>
                <c:pt idx="2">
                  <c:v>19.51219512195122</c:v>
                </c:pt>
                <c:pt idx="3">
                  <c:v>4.87804878048781</c:v>
                </c:pt>
                <c:pt idx="4">
                  <c:v>9.75609756097561</c:v>
                </c:pt>
                <c:pt idx="5">
                  <c:v>9.75609756097561</c:v>
                </c:pt>
              </c:numCache>
            </c:numRef>
          </c:val>
        </c:ser>
        <c:ser>
          <c:idx val="1"/>
          <c:order val="1"/>
          <c:tx>
            <c:strRef>
              <c:f>Trainingen2!$A$3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Trainingen2!$B$3:$G$3</c:f>
              <c:numCache>
                <c:formatCode>###0</c:formatCode>
                <c:ptCount val="6"/>
                <c:pt idx="0">
                  <c:v>24.39024390243902</c:v>
                </c:pt>
                <c:pt idx="1">
                  <c:v>21.95121951219512</c:v>
                </c:pt>
                <c:pt idx="2">
                  <c:v>19.51219512195122</c:v>
                </c:pt>
                <c:pt idx="3">
                  <c:v>7.317073170731707</c:v>
                </c:pt>
                <c:pt idx="4">
                  <c:v>19.51219512195122</c:v>
                </c:pt>
                <c:pt idx="5">
                  <c:v>4.87804878048781</c:v>
                </c:pt>
              </c:numCache>
            </c:numRef>
          </c:val>
        </c:ser>
        <c:ser>
          <c:idx val="2"/>
          <c:order val="2"/>
          <c:tx>
            <c:strRef>
              <c:f>Trainingen2!$A$4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0"/>
                  <c:y val="0.0132521211699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0.0386473364614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924733236119E-17"/>
                  <c:y val="-0.03005903946998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177069499778663"/>
                  <c:y val="-0.0214707424785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177069499778663"/>
                  <c:y val="0.0162724608249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Trainingen2!$B$4:$G$4</c:f>
              <c:numCache>
                <c:formatCode>###0</c:formatCode>
                <c:ptCount val="6"/>
                <c:pt idx="0">
                  <c:v>34.14634146341448</c:v>
                </c:pt>
                <c:pt idx="1">
                  <c:v>36.58536585365852</c:v>
                </c:pt>
                <c:pt idx="2">
                  <c:v>36.58536585365852</c:v>
                </c:pt>
                <c:pt idx="3">
                  <c:v>31.70731707317072</c:v>
                </c:pt>
                <c:pt idx="4">
                  <c:v>21.95121951219512</c:v>
                </c:pt>
                <c:pt idx="5">
                  <c:v>21.95121951219512</c:v>
                </c:pt>
              </c:numCache>
            </c:numRef>
          </c:val>
        </c:ser>
        <c:ser>
          <c:idx val="3"/>
          <c:order val="3"/>
          <c:tx>
            <c:strRef>
              <c:f>Trainingen2!$A$5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Trainingen2!$B$5:$G$5</c:f>
              <c:numCache>
                <c:formatCode>###0</c:formatCode>
                <c:ptCount val="6"/>
                <c:pt idx="0">
                  <c:v>29.26829268292672</c:v>
                </c:pt>
                <c:pt idx="1">
                  <c:v>17.07317073170731</c:v>
                </c:pt>
                <c:pt idx="2">
                  <c:v>17.07317073170731</c:v>
                </c:pt>
                <c:pt idx="3">
                  <c:v>36.58536585365852</c:v>
                </c:pt>
                <c:pt idx="4">
                  <c:v>26.82926829268293</c:v>
                </c:pt>
                <c:pt idx="5">
                  <c:v>31.70731707317072</c:v>
                </c:pt>
              </c:numCache>
            </c:numRef>
          </c:val>
        </c:ser>
        <c:ser>
          <c:idx val="4"/>
          <c:order val="4"/>
          <c:tx>
            <c:strRef>
              <c:f>Trainingen2!$A$6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Trainingen2!$B$6:$G$6</c:f>
              <c:numCache>
                <c:formatCode>###0</c:formatCode>
                <c:ptCount val="6"/>
                <c:pt idx="0">
                  <c:v>9.75609756097561</c:v>
                </c:pt>
                <c:pt idx="1">
                  <c:v>9.75609756097561</c:v>
                </c:pt>
                <c:pt idx="2">
                  <c:v>7.317073170731707</c:v>
                </c:pt>
                <c:pt idx="3">
                  <c:v>19.51219512195122</c:v>
                </c:pt>
                <c:pt idx="4">
                  <c:v>21.95121951219512</c:v>
                </c:pt>
                <c:pt idx="5">
                  <c:v>31.70731707317072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9548088"/>
        <c:axId val="-2049544600"/>
      </c:barChart>
      <c:lineChart>
        <c:grouping val="standard"/>
        <c:varyColors val="0"/>
        <c:ser>
          <c:idx val="5"/>
          <c:order val="5"/>
          <c:tx>
            <c:strRef>
              <c:f>Trainingen2!$A$7</c:f>
              <c:strCache>
                <c:ptCount val="1"/>
                <c:pt idx="0">
                  <c:v>Mean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Trainingen2!$B$1:$G$1</c:f>
              <c:strCache>
                <c:ptCount val="6"/>
                <c:pt idx="0">
                  <c:v>Tevreden
Organisatie
Trainingen</c:v>
                </c:pt>
                <c:pt idx="1">
                  <c:v>2 Trainignen
metMinderSpelers</c:v>
                </c:pt>
                <c:pt idx="2">
                  <c:v>KortereTrainigen
metMinderSpelers</c:v>
                </c:pt>
                <c:pt idx="3">
                  <c:v>MeerdereTrainers
Stationnetjes</c:v>
                </c:pt>
                <c:pt idx="4">
                  <c:v>ZekerNaar1Training
AndereStad</c:v>
                </c:pt>
                <c:pt idx="5">
                  <c:v>ZekerNaar
Ochtendijs</c:v>
                </c:pt>
              </c:strCache>
            </c:strRef>
          </c:cat>
          <c:val>
            <c:numRef>
              <c:f>Trainingen2!$B$7:$G$7</c:f>
              <c:numCache>
                <c:formatCode>###0.0</c:formatCode>
                <c:ptCount val="6"/>
                <c:pt idx="0">
                  <c:v>3.195121951219513</c:v>
                </c:pt>
                <c:pt idx="1">
                  <c:v>2.853658536585363</c:v>
                </c:pt>
                <c:pt idx="2">
                  <c:v>2.73170731707317</c:v>
                </c:pt>
                <c:pt idx="3">
                  <c:v>3.585365853658538</c:v>
                </c:pt>
                <c:pt idx="4">
                  <c:v>3.317073170731708</c:v>
                </c:pt>
                <c:pt idx="5">
                  <c:v>3.707317073170732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9537368"/>
        <c:axId val="-2049540696"/>
      </c:lineChart>
      <c:catAx>
        <c:axId val="-204954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9544600"/>
        <c:crosses val="autoZero"/>
        <c:auto val="1"/>
        <c:lblAlgn val="ctr"/>
        <c:lblOffset val="100"/>
        <c:noMultiLvlLbl val="0"/>
      </c:catAx>
      <c:valAx>
        <c:axId val="-204954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9548088"/>
        <c:crosses val="autoZero"/>
        <c:crossBetween val="between"/>
        <c:majorUnit val="0.2"/>
      </c:valAx>
      <c:valAx>
        <c:axId val="-2049540696"/>
        <c:scaling>
          <c:orientation val="minMax"/>
          <c:max val="5.0"/>
          <c:min val="1.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9537368"/>
        <c:crosses val="max"/>
        <c:crossBetween val="between"/>
        <c:majorUnit val="1.0"/>
      </c:valAx>
      <c:catAx>
        <c:axId val="-2049537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9540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039762746192"/>
          <c:y val="0.0509259259259259"/>
          <c:w val="0.731782517251569"/>
          <c:h val="0.8416746864975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'Coach Items'!$C$23:$K$23</c:f>
              <c:strCache>
                <c:ptCount val="9"/>
                <c:pt idx="0">
                  <c:v>EvenveelIJstijd</c:v>
                </c:pt>
                <c:pt idx="1">
                  <c:v>VooralWinnen</c:v>
                </c:pt>
                <c:pt idx="2">
                  <c:v>TerechtBijCoach</c:v>
                </c:pt>
                <c:pt idx="3">
                  <c:v>BeloontPrestaties</c:v>
                </c:pt>
                <c:pt idx="4">
                  <c:v>IndividueleFeedback</c:v>
                </c:pt>
                <c:pt idx="5">
                  <c:v>SpelersPlezier</c:v>
                </c:pt>
                <c:pt idx="6">
                  <c:v>UitlegAanpakWedstrijden</c:v>
                </c:pt>
                <c:pt idx="7">
                  <c:v>DuidelijkeAanwijzingen</c:v>
                </c:pt>
                <c:pt idx="8">
                  <c:v>BesteUitSpelers</c:v>
                </c:pt>
              </c:strCache>
            </c:strRef>
          </c:cat>
          <c:val>
            <c:numRef>
              <c:f>'Coach Items'!$C$24:$K$24</c:f>
              <c:numCache>
                <c:formatCode>General</c:formatCode>
                <c:ptCount val="9"/>
                <c:pt idx="0">
                  <c:v>0.344</c:v>
                </c:pt>
                <c:pt idx="1">
                  <c:v>0.402</c:v>
                </c:pt>
                <c:pt idx="2">
                  <c:v>0.623</c:v>
                </c:pt>
                <c:pt idx="3">
                  <c:v>0.685</c:v>
                </c:pt>
                <c:pt idx="4">
                  <c:v>0.766</c:v>
                </c:pt>
                <c:pt idx="5">
                  <c:v>0.824</c:v>
                </c:pt>
                <c:pt idx="6">
                  <c:v>0.856</c:v>
                </c:pt>
                <c:pt idx="7">
                  <c:v>0.86</c:v>
                </c:pt>
                <c:pt idx="8">
                  <c:v>0.877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47396696"/>
        <c:axId val="-2047393080"/>
      </c:barChart>
      <c:catAx>
        <c:axId val="-2047396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393080"/>
        <c:crosses val="autoZero"/>
        <c:auto val="1"/>
        <c:lblAlgn val="ctr"/>
        <c:lblOffset val="100"/>
        <c:noMultiLvlLbl val="0"/>
      </c:catAx>
      <c:valAx>
        <c:axId val="-2047393080"/>
        <c:scaling>
          <c:orientation val="minMax"/>
          <c:max val="0.9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396696"/>
        <c:crosses val="autoZero"/>
        <c:crossBetween val="between"/>
        <c:majorUnit val="0.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153467258384"/>
          <c:y val="0.0305673923112552"/>
          <c:w val="0.633831503882527"/>
          <c:h val="0.717962158149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'Lid Blijven'!$A$3</c:f>
              <c:strCache>
                <c:ptCount val="1"/>
                <c:pt idx="0">
                  <c:v>Waarschijnlijk niet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Blijven'!$B$3</c:f>
              <c:numCache>
                <c:formatCode>###0.0</c:formatCode>
                <c:ptCount val="1"/>
                <c:pt idx="0">
                  <c:v>1.31578947368421</c:v>
                </c:pt>
              </c:numCache>
            </c:numRef>
          </c:val>
        </c:ser>
        <c:ser>
          <c:idx val="1"/>
          <c:order val="1"/>
          <c:tx>
            <c:strRef>
              <c:f>'Lid Blijven'!$A$4</c:f>
              <c:strCache>
                <c:ptCount val="1"/>
                <c:pt idx="0">
                  <c:v>Weet nog niet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Blijven'!$B$4</c:f>
              <c:numCache>
                <c:formatCode>###0.0</c:formatCode>
                <c:ptCount val="1"/>
                <c:pt idx="0">
                  <c:v>11.8421052631579</c:v>
                </c:pt>
              </c:numCache>
            </c:numRef>
          </c:val>
        </c:ser>
        <c:ser>
          <c:idx val="2"/>
          <c:order val="2"/>
          <c:tx>
            <c:strRef>
              <c:f>'Lid Blijven'!$A$5</c:f>
              <c:strCache>
                <c:ptCount val="1"/>
                <c:pt idx="0">
                  <c:v>Waarschijnlijk wel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Blijven'!$B$5</c:f>
              <c:numCache>
                <c:formatCode>###0.0</c:formatCode>
                <c:ptCount val="1"/>
                <c:pt idx="0">
                  <c:v>18.42105263157892</c:v>
                </c:pt>
              </c:numCache>
            </c:numRef>
          </c:val>
        </c:ser>
        <c:ser>
          <c:idx val="3"/>
          <c:order val="3"/>
          <c:tx>
            <c:strRef>
              <c:f>'Lid Blijven'!$A$6</c:f>
              <c:strCache>
                <c:ptCount val="1"/>
                <c:pt idx="0">
                  <c:v>Zeker wel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Blijven'!$B$6</c:f>
              <c:numCache>
                <c:formatCode>###0.0</c:formatCode>
                <c:ptCount val="1"/>
                <c:pt idx="0">
                  <c:v>68.42105263157894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8158936"/>
        <c:axId val="-2048091704"/>
      </c:barChart>
      <c:catAx>
        <c:axId val="-204815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091704"/>
        <c:crosses val="autoZero"/>
        <c:auto val="1"/>
        <c:lblAlgn val="ctr"/>
        <c:lblOffset val="100"/>
        <c:noMultiLvlLbl val="0"/>
      </c:catAx>
      <c:valAx>
        <c:axId val="-2048091704"/>
        <c:scaling>
          <c:orientation val="minMax"/>
          <c:max val="100.0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158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94497318843268"/>
          <c:y val="0.914910189285026"/>
          <c:w val="0.927033430986594"/>
          <c:h val="0.0644546415218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237948104588"/>
          <c:y val="0.060499085341605"/>
          <c:w val="0.633831503882527"/>
          <c:h val="0.7179621581490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'Lid Blijven'!$A$3</c:f>
              <c:strCache>
                <c:ptCount val="1"/>
                <c:pt idx="0">
                  <c:v>Waarschijnlijk niet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Blijven'!$B$3</c:f>
              <c:numCache>
                <c:formatCode>###0.0</c:formatCode>
                <c:ptCount val="1"/>
                <c:pt idx="0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'Lid Blijven'!$A$4</c:f>
              <c:strCache>
                <c:ptCount val="1"/>
                <c:pt idx="0">
                  <c:v>Weet nog niet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Blijven'!$B$4</c:f>
              <c:numCache>
                <c:formatCode>###0.0</c:formatCode>
                <c:ptCount val="1"/>
                <c:pt idx="0">
                  <c:v>7.5</c:v>
                </c:pt>
              </c:numCache>
            </c:numRef>
          </c:val>
        </c:ser>
        <c:ser>
          <c:idx val="2"/>
          <c:order val="2"/>
          <c:tx>
            <c:strRef>
              <c:f>'Lid Blijven'!$A$5</c:f>
              <c:strCache>
                <c:ptCount val="1"/>
                <c:pt idx="0">
                  <c:v>Waarschijnlijk wel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Blijven'!$B$5</c:f>
              <c:numCache>
                <c:formatCode>###0.0</c:formatCode>
                <c:ptCount val="1"/>
                <c:pt idx="0">
                  <c:v>35.0</c:v>
                </c:pt>
              </c:numCache>
            </c:numRef>
          </c:val>
        </c:ser>
        <c:ser>
          <c:idx val="3"/>
          <c:order val="3"/>
          <c:tx>
            <c:strRef>
              <c:f>'Lid Blijven'!$A$6</c:f>
              <c:strCache>
                <c:ptCount val="1"/>
                <c:pt idx="0">
                  <c:v>Zeker wel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'Lid Blijven'!$B$2</c:f>
              <c:strCache>
                <c:ptCount val="1"/>
                <c:pt idx="0">
                  <c:v>Lid Blijven</c:v>
                </c:pt>
              </c:strCache>
            </c:strRef>
          </c:cat>
          <c:val>
            <c:numRef>
              <c:f>'Lid Blijven'!$B$6</c:f>
              <c:numCache>
                <c:formatCode>###0.0</c:formatCode>
                <c:ptCount val="1"/>
                <c:pt idx="0">
                  <c:v>55.00000000000001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7834168"/>
        <c:axId val="-2047830520"/>
      </c:barChart>
      <c:catAx>
        <c:axId val="-204783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830520"/>
        <c:crosses val="autoZero"/>
        <c:auto val="1"/>
        <c:lblAlgn val="ctr"/>
        <c:lblOffset val="100"/>
        <c:noMultiLvlLbl val="0"/>
      </c:catAx>
      <c:valAx>
        <c:axId val="-2047830520"/>
        <c:scaling>
          <c:orientation val="minMax"/>
          <c:max val="100.0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783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888216472940882"/>
          <c:w val="1.0"/>
          <c:h val="0.09127067449902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52092643824927"/>
          <c:y val="0.0587808699981938"/>
          <c:w val="0.87750478825282"/>
          <c:h val="0.7887416707753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'Teamleider-Technische Com'!$A$2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'Teamleider-Technische Com'!$B$1:$C$1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'Teamleider-Technische Com'!$B$2:$C$2</c:f>
              <c:numCache>
                <c:formatCode>0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'Teamleider-Technische Com'!$A$3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'Teamleider-Technische Com'!$B$1:$C$1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'Teamleider-Technische Com'!$B$3:$C$3</c:f>
              <c:numCache>
                <c:formatCode>0</c:formatCode>
                <c:ptCount val="2"/>
                <c:pt idx="0">
                  <c:v>5.6</c:v>
                </c:pt>
                <c:pt idx="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'Teamleider-Technische Com'!$A$4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'Teamleider-Technische Com'!$B$1:$C$1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'Teamleider-Technische Com'!$B$4:$C$4</c:f>
              <c:numCache>
                <c:formatCode>0</c:formatCode>
                <c:ptCount val="2"/>
                <c:pt idx="0">
                  <c:v>5.6</c:v>
                </c:pt>
                <c:pt idx="1">
                  <c:v>11.4</c:v>
                </c:pt>
              </c:numCache>
            </c:numRef>
          </c:val>
        </c:ser>
        <c:ser>
          <c:idx val="3"/>
          <c:order val="3"/>
          <c:tx>
            <c:strRef>
              <c:f>'Teamleider-Technische Com'!$A$5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'Teamleider-Technische Com'!$B$1:$C$1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'Teamleider-Technische Com'!$B$5:$C$5</c:f>
              <c:numCache>
                <c:formatCode>0</c:formatCode>
                <c:ptCount val="2"/>
                <c:pt idx="0">
                  <c:v>58.3</c:v>
                </c:pt>
                <c:pt idx="1">
                  <c:v>54.3</c:v>
                </c:pt>
              </c:numCache>
            </c:numRef>
          </c:val>
        </c:ser>
        <c:ser>
          <c:idx val="4"/>
          <c:order val="4"/>
          <c:tx>
            <c:strRef>
              <c:f>'Teamleider-Technische Com'!$A$6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'Teamleider-Technische Com'!$B$1:$C$1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'Teamleider-Technische Com'!$B$6:$C$6</c:f>
              <c:numCache>
                <c:formatCode>0</c:formatCode>
                <c:ptCount val="2"/>
                <c:pt idx="0">
                  <c:v>30.6</c:v>
                </c:pt>
                <c:pt idx="1">
                  <c:v>34.3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471640"/>
        <c:axId val="-2097997864"/>
      </c:barChart>
      <c:catAx>
        <c:axId val="210047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97997864"/>
        <c:crosses val="autoZero"/>
        <c:auto val="1"/>
        <c:lblAlgn val="ctr"/>
        <c:lblOffset val="100"/>
        <c:noMultiLvlLbl val="0"/>
      </c:catAx>
      <c:valAx>
        <c:axId val="-2097997864"/>
        <c:scaling>
          <c:orientation val="minMax"/>
          <c:max val="100.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00471640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00106093666002596"/>
          <c:y val="0.936286959790287"/>
          <c:w val="0.999893906333997"/>
          <c:h val="0.0598677087248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97795908042"/>
          <c:y val="0.062800576858333"/>
          <c:w val="0.869054011320874"/>
          <c:h val="0.7962187595347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Teamleider!$A$2</c:f>
              <c:strCache>
                <c:ptCount val="1"/>
                <c:pt idx="0">
                  <c:v>helemaal mee oneens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Teamleider!$B$1:$C$1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Teamleider!$B$2:$C$2</c:f>
              <c:numCache>
                <c:formatCode>0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ser>
          <c:idx val="1"/>
          <c:order val="1"/>
          <c:tx>
            <c:strRef>
              <c:f>Teamleider!$A$3</c:f>
              <c:strCache>
                <c:ptCount val="1"/>
                <c:pt idx="0">
                  <c:v>mee oneens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Teamleider!$B$1:$C$1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Teamleider!$B$3:$C$3</c:f>
              <c:numCache>
                <c:formatCode>0</c:formatCode>
                <c:ptCount val="2"/>
                <c:pt idx="0">
                  <c:v>5.4</c:v>
                </c:pt>
                <c:pt idx="1">
                  <c:v>2.702702702702703</c:v>
                </c:pt>
              </c:numCache>
            </c:numRef>
          </c:val>
        </c:ser>
        <c:ser>
          <c:idx val="2"/>
          <c:order val="2"/>
          <c:tx>
            <c:strRef>
              <c:f>Teamleider!$A$4</c:f>
              <c:strCache>
                <c:ptCount val="1"/>
                <c:pt idx="0">
                  <c:v>neutraal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Teamleider!$B$1:$C$1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Teamleider!$B$4:$C$4</c:f>
              <c:numCache>
                <c:formatCode>0</c:formatCode>
                <c:ptCount val="2"/>
                <c:pt idx="0">
                  <c:v>20.7</c:v>
                </c:pt>
                <c:pt idx="1">
                  <c:v>17.11711711711712</c:v>
                </c:pt>
              </c:numCache>
            </c:numRef>
          </c:val>
        </c:ser>
        <c:ser>
          <c:idx val="3"/>
          <c:order val="3"/>
          <c:tx>
            <c:strRef>
              <c:f>Teamleider!$A$5</c:f>
              <c:strCache>
                <c:ptCount val="1"/>
                <c:pt idx="0">
                  <c:v>mee eens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Teamleider!$B$1:$C$1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Teamleider!$B$5:$C$5</c:f>
              <c:numCache>
                <c:formatCode>0</c:formatCode>
                <c:ptCount val="2"/>
                <c:pt idx="0">
                  <c:v>27.9</c:v>
                </c:pt>
                <c:pt idx="1">
                  <c:v>35.1351351351352</c:v>
                </c:pt>
              </c:numCache>
            </c:numRef>
          </c:val>
        </c:ser>
        <c:ser>
          <c:idx val="4"/>
          <c:order val="4"/>
          <c:tx>
            <c:strRef>
              <c:f>Teamleider!$A$6</c:f>
              <c:strCache>
                <c:ptCount val="1"/>
                <c:pt idx="0">
                  <c:v>helemaal mee eens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Teamleider!$B$1:$C$1</c:f>
              <c:strCache>
                <c:ptCount val="2"/>
                <c:pt idx="0">
                  <c:v>Communiceert Helder</c:v>
                </c:pt>
                <c:pt idx="1">
                  <c:v>Organiseert Thuiswedstrijden</c:v>
                </c:pt>
              </c:strCache>
            </c:strRef>
          </c:cat>
          <c:val>
            <c:numRef>
              <c:f>Teamleider!$B$6:$C$6</c:f>
              <c:numCache>
                <c:formatCode>0</c:formatCode>
                <c:ptCount val="2"/>
                <c:pt idx="0">
                  <c:v>44.1</c:v>
                </c:pt>
                <c:pt idx="1">
                  <c:v>43.24324324324319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48151320"/>
        <c:axId val="-2048620296"/>
      </c:barChart>
      <c:catAx>
        <c:axId val="-204815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620296"/>
        <c:crosses val="autoZero"/>
        <c:auto val="1"/>
        <c:lblAlgn val="ctr"/>
        <c:lblOffset val="100"/>
        <c:noMultiLvlLbl val="0"/>
      </c:catAx>
      <c:valAx>
        <c:axId val="-2048620296"/>
        <c:scaling>
          <c:orientation val="minMax"/>
          <c:max val="100.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151320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"/>
          <c:y val="0.938314307223924"/>
          <c:w val="1.0"/>
          <c:h val="0.06168569277607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37039984363657"/>
          <c:y val="0.0353159877144855"/>
          <c:w val="0.917927207237393"/>
          <c:h val="0.845924502575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Trainingen!$B$2:$D$2</c:f>
              <c:strCache>
                <c:ptCount val="3"/>
                <c:pt idx="0">
                  <c:v>Buitentraining</c:v>
                </c:pt>
                <c:pt idx="1">
                  <c:v>Binnentraining</c:v>
                </c:pt>
                <c:pt idx="2">
                  <c:v>Goalietraining</c:v>
                </c:pt>
              </c:strCache>
            </c:strRef>
          </c:cat>
          <c:val>
            <c:numRef>
              <c:f>Trainingen!$B$3:$D$3</c:f>
              <c:numCache>
                <c:formatCode>###0.0</c:formatCode>
                <c:ptCount val="3"/>
                <c:pt idx="0">
                  <c:v>7.207547169811321</c:v>
                </c:pt>
                <c:pt idx="1">
                  <c:v>6.573170731707316</c:v>
                </c:pt>
                <c:pt idx="2">
                  <c:v>6.769230769230768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8625464"/>
        <c:axId val="-2048347368"/>
      </c:barChart>
      <c:catAx>
        <c:axId val="-204862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347368"/>
        <c:crosses val="autoZero"/>
        <c:auto val="1"/>
        <c:lblAlgn val="ctr"/>
        <c:lblOffset val="100"/>
        <c:noMultiLvlLbl val="0"/>
      </c:catAx>
      <c:valAx>
        <c:axId val="-2048347368"/>
        <c:scaling>
          <c:orientation val="minMax"/>
          <c:max val="7.5"/>
          <c:min val="6.0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62546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05546346180412"/>
          <c:y val="0.0254543068480076"/>
          <c:w val="0.944094488188976"/>
          <c:h val="0.8603440706275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Trainingen!$B$2:$D$2</c:f>
              <c:strCache>
                <c:ptCount val="3"/>
                <c:pt idx="0">
                  <c:v>Buitentraining</c:v>
                </c:pt>
                <c:pt idx="1">
                  <c:v>Binnentraining</c:v>
                </c:pt>
                <c:pt idx="2">
                  <c:v>Goalietraining</c:v>
                </c:pt>
              </c:strCache>
            </c:strRef>
          </c:cat>
          <c:val>
            <c:numRef>
              <c:f>Trainingen!$B$3:$D$3</c:f>
              <c:numCache>
                <c:formatCode>###0.0</c:formatCode>
                <c:ptCount val="3"/>
                <c:pt idx="0">
                  <c:v>8.037037037037036</c:v>
                </c:pt>
                <c:pt idx="1">
                  <c:v>7.113636363636362</c:v>
                </c:pt>
                <c:pt idx="2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48818840"/>
        <c:axId val="-2048005928"/>
      </c:barChart>
      <c:catAx>
        <c:axId val="-204881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005928"/>
        <c:crosses val="autoZero"/>
        <c:auto val="1"/>
        <c:lblAlgn val="ctr"/>
        <c:lblOffset val="100"/>
        <c:noMultiLvlLbl val="0"/>
      </c:catAx>
      <c:valAx>
        <c:axId val="-2048005928"/>
        <c:scaling>
          <c:orientation val="minMax"/>
          <c:max val="8.5"/>
          <c:min val="6.0"/>
        </c:scaling>
        <c:delete val="0"/>
        <c:axPos val="l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81884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004213289128"/>
          <c:y val="0.0330975294754822"/>
          <c:w val="0.717212408481834"/>
          <c:h val="0.8416746864975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Trainingen!$B$19:$H$19</c:f>
              <c:strCache>
                <c:ptCount val="7"/>
                <c:pt idx="0">
                  <c:v>Voldoende_Individuele_Feedback</c:v>
                </c:pt>
                <c:pt idx="1">
                  <c:v>Veel_Last_Niveauverschil</c:v>
                </c:pt>
                <c:pt idx="2">
                  <c:v>Veel_Last_Grote_Groep</c:v>
                </c:pt>
                <c:pt idx="3">
                  <c:v>Evenveel_Aanwijzingen</c:v>
                </c:pt>
                <c:pt idx="4">
                  <c:v>Trainingstijden_Gunstig</c:v>
                </c:pt>
                <c:pt idx="5">
                  <c:v>Zeer_Goede_Trainers</c:v>
                </c:pt>
                <c:pt idx="6">
                  <c:v>Aantal_training_Goed</c:v>
                </c:pt>
              </c:strCache>
            </c:strRef>
          </c:cat>
          <c:val>
            <c:numRef>
              <c:f>Trainingen!$B$20:$H$20</c:f>
              <c:numCache>
                <c:formatCode>###0.0</c:formatCode>
                <c:ptCount val="7"/>
                <c:pt idx="0">
                  <c:v>3.168674698795181</c:v>
                </c:pt>
                <c:pt idx="1">
                  <c:v>3.178571428571428</c:v>
                </c:pt>
                <c:pt idx="2">
                  <c:v>3.261904761904763</c:v>
                </c:pt>
                <c:pt idx="3">
                  <c:v>3.301204819277109</c:v>
                </c:pt>
                <c:pt idx="4">
                  <c:v>3.590361445783133</c:v>
                </c:pt>
                <c:pt idx="5">
                  <c:v>3.773809523809523</c:v>
                </c:pt>
                <c:pt idx="6">
                  <c:v>3.975903614457831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48416392"/>
        <c:axId val="2125345544"/>
      </c:barChart>
      <c:catAx>
        <c:axId val="-2048416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25345544"/>
        <c:crosses val="autoZero"/>
        <c:auto val="1"/>
        <c:lblAlgn val="ctr"/>
        <c:lblOffset val="100"/>
        <c:noMultiLvlLbl val="0"/>
      </c:catAx>
      <c:valAx>
        <c:axId val="2125345544"/>
        <c:scaling>
          <c:orientation val="minMax"/>
          <c:max val="5.0"/>
          <c:min val="1.0"/>
        </c:scaling>
        <c:delete val="0"/>
        <c:axPos val="b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416392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0712160979878"/>
          <c:y val="0.0324074934622421"/>
          <c:w val="0.684384338768678"/>
          <c:h val="0.84167468649752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Trainingen!$B$19:$I$19</c:f>
              <c:strCache>
                <c:ptCount val="8"/>
                <c:pt idx="0">
                  <c:v>MeeTrainen HogerTeam</c:v>
                </c:pt>
                <c:pt idx="1">
                  <c:v>Zeer_Goede_Trainers</c:v>
                </c:pt>
                <c:pt idx="2">
                  <c:v>Aantal_training_Goed</c:v>
                </c:pt>
                <c:pt idx="3">
                  <c:v>Trainingstijden_Gunstig</c:v>
                </c:pt>
                <c:pt idx="4">
                  <c:v>Evenveel_Aanwijzingen</c:v>
                </c:pt>
                <c:pt idx="5">
                  <c:v>Veel_Last_Grote_Groep</c:v>
                </c:pt>
                <c:pt idx="6">
                  <c:v>Voldoende_Individuele_Feedback</c:v>
                </c:pt>
                <c:pt idx="7">
                  <c:v>Veel_Last_Niveauverschil</c:v>
                </c:pt>
              </c:strCache>
            </c:strRef>
          </c:cat>
          <c:val>
            <c:numRef>
              <c:f>Trainingen!$B$20:$I$20</c:f>
              <c:numCache>
                <c:formatCode>###0.0</c:formatCode>
                <c:ptCount val="8"/>
                <c:pt idx="0">
                  <c:v>3.0</c:v>
                </c:pt>
                <c:pt idx="1">
                  <c:v>3.136363636363637</c:v>
                </c:pt>
                <c:pt idx="2">
                  <c:v>3.25</c:v>
                </c:pt>
                <c:pt idx="3">
                  <c:v>3.409090909090909</c:v>
                </c:pt>
                <c:pt idx="4">
                  <c:v>3.545454545454545</c:v>
                </c:pt>
                <c:pt idx="5">
                  <c:v>3.863636363636364</c:v>
                </c:pt>
                <c:pt idx="6">
                  <c:v>3.909090909090908</c:v>
                </c:pt>
                <c:pt idx="7">
                  <c:v>4.09090909090909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048602600"/>
        <c:axId val="2125423768"/>
      </c:barChart>
      <c:catAx>
        <c:axId val="-204860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2125423768"/>
        <c:crosses val="autoZero"/>
        <c:auto val="1"/>
        <c:lblAlgn val="ctr"/>
        <c:lblOffset val="100"/>
        <c:noMultiLvlLbl val="0"/>
      </c:catAx>
      <c:valAx>
        <c:axId val="2125423768"/>
        <c:scaling>
          <c:orientation val="minMax"/>
          <c:max val="5.0"/>
          <c:min val="1.0"/>
        </c:scaling>
        <c:delete val="0"/>
        <c:axPos val="b"/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204860260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l-NL"/>
    </a:p>
  </c:txPr>
  <c:externalData r:id="rId2">
    <c:autoUpdate val="0"/>
  </c:externalData>
</c:chartSpac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0.2695</cdr:y>
    </cdr:from>
    <cdr:to>
      <cdr:x>0.99781</cdr:x>
      <cdr:y>0.2695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0" y="1377495"/>
          <a:ext cx="8781825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66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0.25459</cdr:y>
    </cdr:from>
    <cdr:to>
      <cdr:x>0.99782</cdr:x>
      <cdr:y>0.25459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0" y="1301295"/>
          <a:ext cx="8781914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F71E-D2B1-4545-B3DD-F08F30FE4D05}" type="datetimeFigureOut">
              <a:rPr lang="en-US"/>
              <a:pPr>
                <a:defRPr/>
              </a:pPr>
              <a:t>12-06-16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A5E6A7-A2D3-4AC7-A314-89EF8613524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03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D036B0-5DA1-4D5C-9863-C53F067DA8EA}" type="datetimeFigureOut">
              <a:rPr lang="en-US"/>
              <a:pPr>
                <a:defRPr/>
              </a:pPr>
              <a:t>12-06-16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7F653-08D9-4D4D-9DD7-14539B83B606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085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>
              <a:latin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34B00A-4B7A-1A47-896C-1582A0BF254E}" type="slidenum">
              <a:rPr lang="nl-NL" sz="1200">
                <a:solidFill>
                  <a:schemeClr val="tx2"/>
                </a:solidFill>
                <a:latin typeface="Century Gothic" charset="0"/>
              </a:rPr>
              <a:pPr eaLnBrk="1" hangingPunct="1"/>
              <a:t>2</a:t>
            </a:fld>
            <a:endParaRPr lang="nl-NL" sz="120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42512-508A-4281-87AB-ADA2CE26384F}" type="datetime1">
              <a:rPr lang="en-US" smtClean="0"/>
              <a:t>12-06-16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3074-E982-48FB-8CB6-F54AD493474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45287-EE09-47AA-8CC3-FFF982682A37}" type="datetime1">
              <a:rPr lang="en-US" smtClean="0"/>
              <a:t>12-06-16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A3BA-51C7-42FC-8153-A789C2B71B0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7800" indent="-177800">
              <a:defRPr/>
            </a:lvl1pPr>
            <a:lvl2pPr marL="450850" indent="-273050">
              <a:defRPr/>
            </a:lvl2pPr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E34B-1522-411E-AC3E-78439B44E45C}" type="datetime1">
              <a:rPr lang="en-US" smtClean="0"/>
              <a:t>12-06-16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410B-E47C-494B-B991-2EB446E0E029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0B3FA-578B-4CA5-B8C2-ADDCD2B0736B}" type="datetime1">
              <a:rPr lang="en-US" smtClean="0"/>
              <a:t>12-06-16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7B43-C794-48BF-9CE2-FF1FE2DBD64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4B33-1101-48D7-9F39-C50769D190EE}" type="datetime1">
              <a:rPr lang="en-US" smtClean="0"/>
              <a:t>12-06-16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1E34-F1F2-40D5-8BDA-9C50B1D5637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1A0C-2F0B-4A38-8EBD-A026C72D5DF5}" type="datetime1">
              <a:rPr lang="en-US" smtClean="0"/>
              <a:t>12-06-16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BC73-AA42-4C31-98C6-F72C9BA8E70D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C6BC-B4EE-4808-9A0B-2CBE6EA6ED7C}" type="datetime1">
              <a:rPr lang="en-US" smtClean="0"/>
              <a:t>12-06-16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BCB8-85A8-4033-98E0-F5D8E2FF0A8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0E19-290D-495F-BE0E-3EF91D2AB688}" type="datetime1">
              <a:rPr lang="en-US" smtClean="0"/>
              <a:t>12-06-16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6E15-6746-419A-B217-4571BF62760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0364-E7EC-4756-A8B9-D2CD41404B65}" type="datetime1">
              <a:rPr lang="en-US" smtClean="0"/>
              <a:t>12-06-16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E156F-DEBC-4234-BCA8-772371F15601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22D416-B1C6-402B-AEC7-0857F126B840}" type="datetime1">
              <a:rPr lang="en-US" smtClean="0"/>
              <a:t>12-06-16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5DEBB-23CA-4451-BF41-04F1C1BC8A8C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66" r:id="rId1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03213" indent="-303213" algn="l" defTabSz="1217613" rtl="0" fontAlgn="base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4552612" y="7556500"/>
            <a:ext cx="8556625" cy="5207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2" y="1752600"/>
            <a:ext cx="5867400" cy="48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03212" y="0"/>
            <a:ext cx="1158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0" b="1" dirty="0" smtClean="0"/>
              <a:t>ENQUETE 2016</a:t>
            </a:r>
            <a:endParaRPr lang="nl-NL" sz="10000" b="1" dirty="0"/>
          </a:p>
        </p:txBody>
      </p:sp>
    </p:spTree>
    <p:extLst>
      <p:ext uri="{BB962C8B-B14F-4D97-AF65-F5344CB8AC3E}">
        <p14:creationId xmlns:p14="http://schemas.microsoft.com/office/powerpoint/2010/main" val="6937733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Trainingen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002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11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06200" cy="1066800"/>
          </a:xfrm>
        </p:spPr>
        <p:txBody>
          <a:bodyPr/>
          <a:lstStyle/>
          <a:p>
            <a:r>
              <a:rPr lang="nl-NL" b="1" dirty="0" smtClean="0"/>
              <a:t>Ouders - Trainingen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585528"/>
              </p:ext>
            </p:extLst>
          </p:nvPr>
        </p:nvGraphicFramePr>
        <p:xfrm>
          <a:off x="227012" y="2362200"/>
          <a:ext cx="1158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103812" y="3276600"/>
            <a:ext cx="609600" cy="2895600"/>
            <a:chOff x="2590800" y="762000"/>
            <a:chExt cx="609600" cy="3048000"/>
          </a:xfrm>
        </p:grpSpPr>
        <p:sp>
          <p:nvSpPr>
            <p:cNvPr id="16" name="Rectangle 15"/>
            <p:cNvSpPr/>
            <p:nvPr/>
          </p:nvSpPr>
          <p:spPr>
            <a:xfrm>
              <a:off x="2590800" y="1066800"/>
              <a:ext cx="609600" cy="2743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nl-NL"/>
            </a:p>
          </p:txBody>
        </p:sp>
        <p:sp>
          <p:nvSpPr>
            <p:cNvPr id="17" name="TextBox 3"/>
            <p:cNvSpPr txBox="1"/>
            <p:nvPr/>
          </p:nvSpPr>
          <p:spPr>
            <a:xfrm>
              <a:off x="2685465" y="762000"/>
              <a:ext cx="362535" cy="2286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 sz="1600" dirty="0" smtClean="0">
                  <a:latin typeface="Calibri" panose="020F0502020204030204" pitchFamily="34" charset="0"/>
                </a:rPr>
                <a:t>7,1</a:t>
              </a:r>
              <a:endParaRPr lang="nl-NL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7237412" y="2667000"/>
            <a:ext cx="4007516" cy="990600"/>
          </a:xfrm>
          <a:prstGeom prst="wedgeRoundRectCallout">
            <a:avLst>
              <a:gd name="adj1" fmla="val -47030"/>
              <a:gd name="adj2" fmla="val 253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dirty="0" smtClean="0"/>
              <a:t>Ouders waarvan kinderen alleen binnen trainen</a:t>
            </a:r>
            <a:endParaRPr lang="nl-NL" sz="1800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79412" y="1143000"/>
            <a:ext cx="10896600" cy="7620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err="1" smtClean="0"/>
              <a:t>Binnentraining</a:t>
            </a:r>
            <a:r>
              <a:rPr lang="nl-NL" sz="1800" dirty="0" smtClean="0"/>
              <a:t> relatief lagere</a:t>
            </a:r>
            <a:r>
              <a:rPr lang="nl-NL" sz="1800" dirty="0"/>
              <a:t> </a:t>
            </a:r>
            <a:r>
              <a:rPr lang="nl-NL" sz="1800" dirty="0" smtClean="0"/>
              <a:t>tevredenheid</a:t>
            </a:r>
            <a:endParaRPr lang="nl-NL" sz="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Teams die alleen binnen trainen zijn de hogere teams (2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</a:t>
            </a:r>
            <a:r>
              <a:rPr lang="nl-NL" sz="1800" dirty="0" err="1" smtClean="0"/>
              <a:t>jaars</a:t>
            </a:r>
            <a:r>
              <a:rPr lang="nl-NL" sz="1800" dirty="0" smtClean="0"/>
              <a:t> U17 t/m Toekomstteam)</a:t>
            </a:r>
            <a:endParaRPr lang="nl-NL" sz="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/>
          </a:p>
        </p:txBody>
      </p:sp>
      <p:sp>
        <p:nvSpPr>
          <p:cNvPr id="19" name="Rectangle 18"/>
          <p:cNvSpPr/>
          <p:nvPr/>
        </p:nvSpPr>
        <p:spPr>
          <a:xfrm>
            <a:off x="6704012" y="5867400"/>
            <a:ext cx="654715" cy="299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600" dirty="0" smtClean="0"/>
              <a:t>5,7</a:t>
            </a:r>
            <a:endParaRPr lang="nl-NL" sz="1600" dirty="0"/>
          </a:p>
        </p:txBody>
      </p:sp>
      <p:sp>
        <p:nvSpPr>
          <p:cNvPr id="12" name="Rounded Rectangular Callout 17"/>
          <p:cNvSpPr/>
          <p:nvPr/>
        </p:nvSpPr>
        <p:spPr>
          <a:xfrm>
            <a:off x="912812" y="1905000"/>
            <a:ext cx="4114800" cy="990600"/>
          </a:xfrm>
          <a:prstGeom prst="wedgeRoundRectCallout">
            <a:avLst>
              <a:gd name="adj1" fmla="val 48159"/>
              <a:gd name="adj2" fmla="val 146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00" smtClean="0"/>
              <a:t>Ouders </a:t>
            </a:r>
            <a:r>
              <a:rPr lang="nl-NL" sz="1800" dirty="0" smtClean="0"/>
              <a:t>waarvan kinderen zowel buiten als binnen trainen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336174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1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990444"/>
              </p:ext>
            </p:extLst>
          </p:nvPr>
        </p:nvGraphicFramePr>
        <p:xfrm>
          <a:off x="379412" y="2133600"/>
          <a:ext cx="1143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Trainingen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73645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03212" y="1143000"/>
            <a:ext cx="11582400" cy="10668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err="1" smtClean="0"/>
              <a:t>Binnentraining</a:t>
            </a:r>
            <a:r>
              <a:rPr lang="nl-NL" sz="1800" dirty="0" smtClean="0"/>
              <a:t> lagere tevredenheid</a:t>
            </a:r>
            <a:endParaRPr lang="nl-NL" sz="18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Goalietraining wordt door spelers hoger beoordeeld dan door ouders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Spelers </a:t>
            </a:r>
            <a:r>
              <a:rPr lang="nl-NL" sz="1800" dirty="0"/>
              <a:t>zijn gemiddeld meer tevreden over de trainingen dan de </a:t>
            </a:r>
            <a:r>
              <a:rPr lang="nl-NL" sz="1800" dirty="0" smtClean="0"/>
              <a:t>ouders</a:t>
            </a:r>
            <a:endParaRPr lang="nl-NL" sz="1800" dirty="0"/>
          </a:p>
          <a:p>
            <a:endParaRPr lang="nl-NL" sz="1800" dirty="0" smtClean="0"/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39062107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554640"/>
              </p:ext>
            </p:extLst>
          </p:nvPr>
        </p:nvGraphicFramePr>
        <p:xfrm>
          <a:off x="303212" y="1828800"/>
          <a:ext cx="1158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Trainingen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27800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2665412" y="6324600"/>
            <a:ext cx="9372600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741988" algn="l"/>
              </a:tabLst>
            </a:pPr>
            <a:r>
              <a:rPr lang="nl-NL" sz="1400" b="1" dirty="0" smtClean="0">
                <a:latin typeface="+mn-lt"/>
              </a:rPr>
              <a:t>mee oneens                                                                                			                 mee eens</a:t>
            </a:r>
            <a:endParaRPr lang="nl-NL" sz="1400" b="1" dirty="0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27012" y="114300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1800" dirty="0" smtClean="0">
                <a:latin typeface="+mn-lt"/>
              </a:rPr>
              <a:t>Ouders vinden vooral het aantal trainingen, de trainers en de trainingstijden goed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>
                <a:latin typeface="+mn-lt"/>
              </a:rPr>
              <a:t>Ze vinden dat er veel last is van grote groepen en het niveauverschil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18297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94012" y="6553200"/>
            <a:ext cx="10058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548438" algn="l"/>
              </a:tabLst>
            </a:pPr>
            <a:r>
              <a:rPr lang="nl-NL" sz="1400" b="1" dirty="0" smtClean="0">
                <a:latin typeface="+mn-lt"/>
              </a:rPr>
              <a:t>mee oneens      		       mee eens</a:t>
            </a:r>
            <a:endParaRPr lang="nl-NL" sz="1400" b="1" dirty="0">
              <a:latin typeface="+mn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854509"/>
              </p:ext>
            </p:extLst>
          </p:nvPr>
        </p:nvGraphicFramePr>
        <p:xfrm>
          <a:off x="303212" y="2225676"/>
          <a:ext cx="11582400" cy="461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76200"/>
            <a:ext cx="116586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Trainingen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119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27012" y="1143000"/>
            <a:ext cx="1181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Vergeleken met ouders hebben spelers meer last van niveauverschillen en grote groepen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Maar ze vinden ook meer dat ze  individuele feedback krijgen en evenveel aanwijzingen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Spelers zijn het minst positief over hoger mee mogen trainen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Spelers zijn minder positief over de trainers dan de ouders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6056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Trainingsprogramma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119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63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Trainingsprogramma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412" y="1524000"/>
            <a:ext cx="3505200" cy="51816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Voldoende aandacht: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Schaatsen 81%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Stickhandeling 68%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Passen 46%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Behendigheidstraining 39%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Samenspel 36%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Sportiviteit 36%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8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Mist:</a:t>
            </a:r>
            <a:endParaRPr lang="nl-NL" sz="1800" b="1" u="sng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Checken 51%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Schieten 46%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Positiespel 44%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err="1" smtClean="0"/>
              <a:t>PenaltyKill</a:t>
            </a:r>
            <a:r>
              <a:rPr lang="nl-NL" sz="1800" dirty="0" smtClean="0"/>
              <a:t> 42%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Powerplay 42%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Krachttraining 38%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Spelinzicht 38%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err="1"/>
              <a:t>FaceOff</a:t>
            </a:r>
            <a:r>
              <a:rPr lang="nl-NL" sz="1800" dirty="0"/>
              <a:t>	</a:t>
            </a:r>
            <a:r>
              <a:rPr lang="nl-NL" sz="1800" dirty="0" smtClean="0"/>
              <a:t> 36%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Samenspel 33%</a:t>
            </a:r>
            <a:endParaRPr lang="nl-NL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7335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709735"/>
              </p:ext>
            </p:extLst>
          </p:nvPr>
        </p:nvGraphicFramePr>
        <p:xfrm>
          <a:off x="455612" y="1447800"/>
          <a:ext cx="7543800" cy="518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8136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412" y="1295400"/>
            <a:ext cx="3444472" cy="55626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Voldoende aandacht: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Stickhandeling 71%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Passen 71%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err="1" smtClean="0"/>
              <a:t>Offence</a:t>
            </a:r>
            <a:r>
              <a:rPr lang="nl-NL" sz="1800" dirty="0" smtClean="0"/>
              <a:t> 67%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Schaatsen 63%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Samenspel 60%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err="1" smtClean="0"/>
              <a:t>Defence</a:t>
            </a:r>
            <a:r>
              <a:rPr lang="nl-NL" sz="1800" dirty="0" smtClean="0"/>
              <a:t> 50%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Positiespel 45%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Schieten 45%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Mist: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Powerplay</a:t>
            </a:r>
            <a:r>
              <a:rPr lang="en-US" sz="1800" dirty="0" smtClean="0"/>
              <a:t> 76%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PenaltyKill</a:t>
            </a:r>
            <a:r>
              <a:rPr lang="en-US" sz="1800" dirty="0" smtClean="0"/>
              <a:t> 74%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Forecheck</a:t>
            </a:r>
            <a:r>
              <a:rPr lang="en-US" sz="1800" dirty="0" smtClean="0"/>
              <a:t> 57%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FaceOff</a:t>
            </a:r>
            <a:r>
              <a:rPr lang="en-US" sz="1800" dirty="0" smtClean="0"/>
              <a:t> 57%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Checken</a:t>
            </a:r>
            <a:r>
              <a:rPr lang="en-US" sz="1800" dirty="0" smtClean="0"/>
              <a:t> 55%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Backcheck</a:t>
            </a:r>
            <a:r>
              <a:rPr lang="en-US" sz="1800" dirty="0" smtClean="0"/>
              <a:t> 50%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Krachttraining</a:t>
            </a:r>
            <a:r>
              <a:rPr lang="en-US" sz="1800" dirty="0" smtClean="0"/>
              <a:t> 45%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 err="1" smtClean="0"/>
              <a:t>Positiespel</a:t>
            </a:r>
            <a:r>
              <a:rPr lang="en-US" sz="1800" dirty="0" smtClean="0"/>
              <a:t> 43%</a:t>
            </a:r>
            <a:endParaRPr lang="nl-NL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Trainingsprogramma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852414"/>
              </p:ext>
            </p:extLst>
          </p:nvPr>
        </p:nvGraphicFramePr>
        <p:xfrm>
          <a:off x="303212" y="1143000"/>
          <a:ext cx="7467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586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59320"/>
              </p:ext>
            </p:extLst>
          </p:nvPr>
        </p:nvGraphicFramePr>
        <p:xfrm>
          <a:off x="455612" y="1295400"/>
          <a:ext cx="11430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3213" y="76200"/>
            <a:ext cx="11885612" cy="1066800"/>
          </a:xfrm>
        </p:spPr>
        <p:txBody>
          <a:bodyPr/>
          <a:lstStyle/>
          <a:p>
            <a:pPr eaLnBrk="1" hangingPunct="1"/>
            <a:r>
              <a:rPr lang="nl-NL" b="1" dirty="0">
                <a:solidFill>
                  <a:srgbClr val="FF6600"/>
                </a:solidFill>
              </a:rPr>
              <a:t>Spelers – Voldoende Trainingsprogramma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27800"/>
            <a:ext cx="1106487" cy="320675"/>
          </a:xfrm>
        </p:spPr>
        <p:txBody>
          <a:bodyPr/>
          <a:lstStyle/>
          <a:p>
            <a:fld id="{39F4F7E0-D55B-0B46-8910-2D93291EF5B2}" type="slidenum">
              <a:rPr lang="nl-NL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0859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005525"/>
              </p:ext>
            </p:extLst>
          </p:nvPr>
        </p:nvGraphicFramePr>
        <p:xfrm>
          <a:off x="455612" y="1143000"/>
          <a:ext cx="11201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27012" y="76200"/>
            <a:ext cx="11961813" cy="1066800"/>
          </a:xfrm>
        </p:spPr>
        <p:txBody>
          <a:bodyPr/>
          <a:lstStyle/>
          <a:p>
            <a:pPr eaLnBrk="1" hangingPunct="1"/>
            <a:r>
              <a:rPr lang="nl-NL" b="1" dirty="0">
                <a:solidFill>
                  <a:srgbClr val="FF6600"/>
                </a:solidFill>
              </a:rPr>
              <a:t>Spelers – Mist in Trainingsprogramma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9496" y="6537325"/>
            <a:ext cx="1106487" cy="320675"/>
          </a:xfrm>
        </p:spPr>
        <p:txBody>
          <a:bodyPr/>
          <a:lstStyle/>
          <a:p>
            <a:fld id="{2CD33F31-CC37-F848-AFE0-BA4261D292EE}" type="slidenum">
              <a:rPr lang="nl-NL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60521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06200" cy="1066800"/>
          </a:xfrm>
        </p:spPr>
        <p:txBody>
          <a:bodyPr/>
          <a:lstStyle/>
          <a:p>
            <a:pPr eaLnBrk="1" hangingPunct="1"/>
            <a:r>
              <a:rPr lang="nl-NL" b="1" dirty="0" smtClean="0">
                <a:latin typeface="Century Gothic" charset="0"/>
              </a:rPr>
              <a:t>Enquête </a:t>
            </a:r>
            <a:r>
              <a:rPr lang="nl-NL" b="1" dirty="0">
                <a:latin typeface="Century Gothic" charset="0"/>
              </a:rPr>
              <a:t>onder ouders/spelers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5638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>
                <a:latin typeface="Century Gothic" charset="0"/>
              </a:rPr>
              <a:t>Doel om na een enorme groei in het ledenaantal te weten wat er onder de leden </a:t>
            </a:r>
            <a:r>
              <a:rPr lang="nl-NL" sz="1800" dirty="0" smtClean="0">
                <a:latin typeface="Century Gothic" charset="0"/>
              </a:rPr>
              <a:t>leeft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 smtClean="0">
                <a:latin typeface="Century Gothic" charset="0"/>
              </a:rPr>
              <a:t>Enquête </a:t>
            </a:r>
            <a:r>
              <a:rPr lang="nl-NL" sz="1800" dirty="0">
                <a:latin typeface="Century Gothic" charset="0"/>
              </a:rPr>
              <a:t>onder ouders </a:t>
            </a:r>
            <a:r>
              <a:rPr lang="nl-NL" sz="1800" dirty="0" smtClean="0">
                <a:latin typeface="Century Gothic" charset="0"/>
              </a:rPr>
              <a:t>U8</a:t>
            </a:r>
            <a:r>
              <a:rPr lang="nl-NL" sz="1800" dirty="0">
                <a:latin typeface="Century Gothic" charset="0"/>
              </a:rPr>
              <a:t>/</a:t>
            </a:r>
            <a:r>
              <a:rPr lang="nl-NL" sz="1800" dirty="0" smtClean="0">
                <a:latin typeface="Century Gothic" charset="0"/>
              </a:rPr>
              <a:t>U10/U12</a:t>
            </a:r>
            <a:r>
              <a:rPr lang="nl-NL" sz="1800" dirty="0">
                <a:latin typeface="Century Gothic" charset="0"/>
              </a:rPr>
              <a:t>/U14/U17/Toekomstteam/Tijgers Fun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>
                <a:latin typeface="Century Gothic" charset="0"/>
              </a:rPr>
              <a:t>en/of spelers (U14, U17, Toekomstteam, 1</a:t>
            </a:r>
            <a:r>
              <a:rPr lang="nl-NL" sz="1800" baseline="30000" dirty="0">
                <a:latin typeface="Century Gothic" charset="0"/>
              </a:rPr>
              <a:t>e</a:t>
            </a:r>
            <a:r>
              <a:rPr lang="nl-NL" sz="1800" dirty="0">
                <a:latin typeface="Century Gothic" charset="0"/>
              </a:rPr>
              <a:t> Team, Tijgers Fun</a:t>
            </a:r>
            <a:r>
              <a:rPr lang="nl-NL" sz="1800" dirty="0" smtClean="0">
                <a:latin typeface="Century Gothic" charset="0"/>
              </a:rPr>
              <a:t>)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nl-NL" sz="1800" dirty="0">
                <a:latin typeface="Century Gothic" charset="0"/>
              </a:rPr>
              <a:t> </a:t>
            </a:r>
            <a:r>
              <a:rPr lang="nl-NL" sz="1800" dirty="0" smtClean="0">
                <a:latin typeface="Century Gothic" charset="0"/>
              </a:rPr>
              <a:t>  vragen over kosten/bestuur/</a:t>
            </a:r>
            <a:r>
              <a:rPr lang="nl-NL" sz="1800" dirty="0" err="1" smtClean="0">
                <a:latin typeface="Century Gothic" charset="0"/>
              </a:rPr>
              <a:t>tc</a:t>
            </a:r>
            <a:r>
              <a:rPr lang="nl-NL" sz="1800" dirty="0" smtClean="0">
                <a:latin typeface="Century Gothic" charset="0"/>
              </a:rPr>
              <a:t> bij spelers alleen aan Toekomstteam + 1</a:t>
            </a:r>
            <a:r>
              <a:rPr lang="nl-NL" sz="1800" baseline="30000" dirty="0" smtClean="0">
                <a:latin typeface="Century Gothic" charset="0"/>
              </a:rPr>
              <a:t>e</a:t>
            </a:r>
            <a:r>
              <a:rPr lang="nl-NL" sz="1800" dirty="0" smtClean="0">
                <a:latin typeface="Century Gothic" charset="0"/>
              </a:rPr>
              <a:t> Team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 smtClean="0">
                <a:latin typeface="Century Gothic" charset="0"/>
              </a:rPr>
              <a:t>Niet naar seniorenteams, omdat zij minder te maken hebben met ledengroei</a:t>
            </a:r>
            <a:endParaRPr lang="nl-NL" sz="1800" dirty="0">
              <a:latin typeface="Century Gothic" charset="0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 smtClean="0">
                <a:latin typeface="Century Gothic" charset="0"/>
              </a:rPr>
              <a:t>Onderwerpen : team, coach, teamleider, trainingen, trainingsprogramma, vereniging, bestuur, </a:t>
            </a:r>
            <a:r>
              <a:rPr lang="nl-NL" sz="1800" dirty="0" err="1" smtClean="0">
                <a:latin typeface="Century Gothic" charset="0"/>
              </a:rPr>
              <a:t>tc</a:t>
            </a:r>
            <a:r>
              <a:rPr lang="nl-NL" sz="1800" dirty="0" smtClean="0">
                <a:latin typeface="Century Gothic" charset="0"/>
              </a:rPr>
              <a:t>, trainingen volgend jaar, lid blijven.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 smtClean="0">
                <a:latin typeface="Century Gothic" charset="0"/>
              </a:rPr>
              <a:t>Type vragen:</a:t>
            </a:r>
            <a:endParaRPr lang="nl-NL" sz="1800" dirty="0">
              <a:latin typeface="Century Gothic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>
                <a:latin typeface="Century Gothic" charset="0"/>
              </a:rPr>
              <a:t>Rapportcijfers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>
                <a:latin typeface="Century Gothic" charset="0"/>
              </a:rPr>
              <a:t>Stellingen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>
                <a:latin typeface="Century Gothic" charset="0"/>
              </a:rPr>
              <a:t>Open </a:t>
            </a:r>
            <a:r>
              <a:rPr lang="nl-NL" sz="1800" dirty="0" smtClean="0">
                <a:latin typeface="Century Gothic" charset="0"/>
              </a:rPr>
              <a:t>vragen</a:t>
            </a:r>
            <a:endParaRPr lang="nl-NL" sz="1800" dirty="0">
              <a:latin typeface="Century Gothic" charset="0"/>
            </a:endParaRP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>
                <a:latin typeface="Century Gothic" charset="0"/>
              </a:rPr>
              <a:t>Hoge respons</a:t>
            </a:r>
            <a:r>
              <a:rPr lang="nl-NL" sz="1800" dirty="0" smtClean="0">
                <a:latin typeface="Century Gothic" charset="0"/>
              </a:rPr>
              <a:t>:</a:t>
            </a: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 smtClean="0">
                <a:latin typeface="Century Gothic" charset="0"/>
              </a:rPr>
              <a:t>Ouders: Bij 7 </a:t>
            </a:r>
            <a:r>
              <a:rPr lang="nl-NL" sz="1800" dirty="0" err="1">
                <a:latin typeface="Century Gothic" charset="0"/>
              </a:rPr>
              <a:t>vd</a:t>
            </a:r>
            <a:r>
              <a:rPr lang="nl-NL" sz="1800" dirty="0">
                <a:latin typeface="Century Gothic" charset="0"/>
              </a:rPr>
              <a:t> 9 teams </a:t>
            </a:r>
            <a:r>
              <a:rPr lang="nl-NL" sz="1800" dirty="0" smtClean="0">
                <a:latin typeface="Century Gothic" charset="0"/>
              </a:rPr>
              <a:t>heeft de </a:t>
            </a:r>
            <a:r>
              <a:rPr lang="nl-NL" sz="1800" dirty="0">
                <a:latin typeface="Century Gothic" charset="0"/>
              </a:rPr>
              <a:t>helft of </a:t>
            </a:r>
            <a:r>
              <a:rPr lang="nl-NL" sz="1800" dirty="0" smtClean="0">
                <a:latin typeface="Century Gothic" charset="0"/>
              </a:rPr>
              <a:t>meer de enquête ingevuld</a:t>
            </a:r>
            <a:endParaRPr lang="nl-NL" sz="1800" dirty="0">
              <a:latin typeface="Century Gothic" charset="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nl-NL" sz="1800" dirty="0">
                <a:latin typeface="Century Gothic" charset="0"/>
              </a:rPr>
              <a:t>Spelers: </a:t>
            </a:r>
            <a:r>
              <a:rPr lang="nl-NL" sz="1800" dirty="0" smtClean="0">
                <a:latin typeface="Century Gothic" charset="0"/>
              </a:rPr>
              <a:t>Bij 4 </a:t>
            </a:r>
            <a:r>
              <a:rPr lang="nl-NL" sz="1800" dirty="0" err="1">
                <a:latin typeface="Century Gothic" charset="0"/>
              </a:rPr>
              <a:t>vd</a:t>
            </a:r>
            <a:r>
              <a:rPr lang="nl-NL" sz="1800" dirty="0">
                <a:latin typeface="Century Gothic" charset="0"/>
              </a:rPr>
              <a:t> 5 teams </a:t>
            </a:r>
            <a:r>
              <a:rPr lang="nl-NL" sz="1800" dirty="0" smtClean="0">
                <a:latin typeface="Century Gothic" charset="0"/>
              </a:rPr>
              <a:t>heeft meer </a:t>
            </a:r>
            <a:r>
              <a:rPr lang="nl-NL" sz="1800" dirty="0">
                <a:latin typeface="Century Gothic" charset="0"/>
              </a:rPr>
              <a:t>dan de helft de enquête </a:t>
            </a:r>
            <a:r>
              <a:rPr lang="nl-NL" sz="1800" dirty="0" smtClean="0">
                <a:latin typeface="Century Gothic" charset="0"/>
              </a:rPr>
              <a:t>ingevuld</a:t>
            </a:r>
            <a:endParaRPr lang="nl-NL" sz="1800" dirty="0">
              <a:latin typeface="Century Gothic" charset="0"/>
            </a:endParaRPr>
          </a:p>
          <a:p>
            <a:pPr lvl="1" eaLnBrk="1" hangingPunct="1">
              <a:lnSpc>
                <a:spcPct val="130000"/>
              </a:lnSpc>
              <a:spcBef>
                <a:spcPts val="0"/>
              </a:spcBef>
            </a:pPr>
            <a:r>
              <a:rPr lang="nl-NL" sz="1800" dirty="0" smtClean="0">
                <a:latin typeface="Century Gothic" charset="0"/>
              </a:rPr>
              <a:t>Zeer </a:t>
            </a:r>
            <a:r>
              <a:rPr lang="nl-NL" sz="1800" dirty="0">
                <a:latin typeface="Century Gothic" charset="0"/>
              </a:rPr>
              <a:t>uitgebreide </a:t>
            </a:r>
            <a:r>
              <a:rPr lang="nl-NL" sz="1800" dirty="0" smtClean="0">
                <a:latin typeface="Century Gothic" charset="0"/>
              </a:rPr>
              <a:t>antwoorden op de open vragen</a:t>
            </a:r>
          </a:p>
          <a:p>
            <a:pPr marL="177800" lvl="1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nl-NL" sz="1800" dirty="0">
              <a:latin typeface="Century Gothic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nl-NL" sz="1800" dirty="0">
              <a:latin typeface="Century Gothic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nl-NL" sz="1800" dirty="0">
              <a:latin typeface="Century Gothic" charset="0"/>
            </a:endParaRPr>
          </a:p>
          <a:p>
            <a:pPr lvl="1" eaLnBrk="1" hangingPunct="1"/>
            <a:endParaRPr lang="nl-NL" dirty="0">
              <a:latin typeface="Century 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421E855-DE6D-4645-BCCC-B5DCB2E6D97C}" type="slidenum">
              <a:rPr lang="nl-NL" sz="1200">
                <a:solidFill>
                  <a:srgbClr val="7F7F7F"/>
                </a:solidFill>
                <a:latin typeface="Century Gothic" charset="0"/>
              </a:rPr>
              <a:pPr eaLnBrk="1" hangingPunct="1"/>
              <a:t>2</a:t>
            </a:fld>
            <a:endParaRPr lang="nl-NL" sz="1200" dirty="0">
              <a:solidFill>
                <a:srgbClr val="7F7F7F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9924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Vereniging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6391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041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Tevredenheid Vereniging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838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Gemiddeld: 6,8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88% geeft de vereniging een (ruime) voldoende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9521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487622"/>
              </p:ext>
            </p:extLst>
          </p:nvPr>
        </p:nvGraphicFramePr>
        <p:xfrm>
          <a:off x="379412" y="2362200"/>
          <a:ext cx="365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28367"/>
              </p:ext>
            </p:extLst>
          </p:nvPr>
        </p:nvGraphicFramePr>
        <p:xfrm>
          <a:off x="4646612" y="2133600"/>
          <a:ext cx="60198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6153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72030"/>
              </p:ext>
            </p:extLst>
          </p:nvPr>
        </p:nvGraphicFramePr>
        <p:xfrm>
          <a:off x="3808412" y="2133600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Tevredenheid Vereniging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99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Gemiddeld: 7,2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90% geeft de vereniging een (ruime) voldoende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Spelers iets tevredener dan ouders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22</a:t>
            </a:fld>
            <a:endParaRPr lang="nl-NL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339430"/>
              </p:ext>
            </p:extLst>
          </p:nvPr>
        </p:nvGraphicFramePr>
        <p:xfrm>
          <a:off x="379412" y="2514600"/>
          <a:ext cx="3733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48443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Imago Vereniging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246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23</a:t>
            </a:fld>
            <a:endParaRPr lang="nl-N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783024"/>
              </p:ext>
            </p:extLst>
          </p:nvPr>
        </p:nvGraphicFramePr>
        <p:xfrm>
          <a:off x="760412" y="1676400"/>
          <a:ext cx="9067800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9523412" y="1752600"/>
            <a:ext cx="2436812" cy="4485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onveilig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vervelend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onsportief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onbeschoft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onbetrouwbaar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saai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ongezellig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onverschillig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recreatief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gesloten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zwak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individueel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ongeorganiseerd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ongeconcentreerd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eentonig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ondoorzichtig</a:t>
            </a:r>
          </a:p>
          <a:p>
            <a:pPr>
              <a:lnSpc>
                <a:spcPct val="105000"/>
              </a:lnSpc>
            </a:pPr>
            <a:r>
              <a:rPr lang="nl-NL" sz="1600" dirty="0">
                <a:solidFill>
                  <a:schemeClr val="tx2"/>
                </a:solidFill>
                <a:latin typeface="Century Gothic"/>
                <a:cs typeface="Century Gothic"/>
              </a:rPr>
              <a:t>voorspelbaar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3212" y="1066800"/>
            <a:ext cx="1158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Ouders vinden de Amstel Tijgers een veilige, plezierige, sportieve en respectvolle vereniging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Ouders vinden de Amstel Tijgers ook voorspelbaar, ondoorzichtig, ongeorganiseerd en individueel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761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820095"/>
              </p:ext>
            </p:extLst>
          </p:nvPr>
        </p:nvGraphicFramePr>
        <p:xfrm>
          <a:off x="227012" y="1812925"/>
          <a:ext cx="10287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Imago Vereniging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10133012" y="1905000"/>
            <a:ext cx="1870074" cy="451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gesloten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onsportief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onveilig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ongezellig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individueel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vervelend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onbeschoft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zwak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onbetrouwbaar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onverschillig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ongeconcentreerd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eentonig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recreatief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ongeorganiseerd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saai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voorspelbaar</a:t>
            </a:r>
          </a:p>
          <a:p>
            <a:pPr>
              <a:lnSpc>
                <a:spcPct val="122000"/>
              </a:lnSpc>
            </a:pPr>
            <a:r>
              <a:rPr lang="nl-NL" sz="1400" dirty="0">
                <a:solidFill>
                  <a:schemeClr val="tx2"/>
                </a:solidFill>
                <a:latin typeface="+mn-lt"/>
              </a:rPr>
              <a:t>ondoorzichtig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03211" y="1143000"/>
            <a:ext cx="11885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Spelers vinden de Amstel Tijgers vooral toegankelijk, sportief, veilig, gezellig, plezierig en saamhorig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Spelers vinden de Amstel Tijgers ook ondoorzichtig, voorspelbaar, recreatief en individueel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16901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Kosten + Organisatie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99087" y="65246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335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93952"/>
              </p:ext>
            </p:extLst>
          </p:nvPr>
        </p:nvGraphicFramePr>
        <p:xfrm>
          <a:off x="379412" y="1752600"/>
          <a:ext cx="10668000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Kosten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1" y="1219200"/>
            <a:ext cx="11885613" cy="533400"/>
          </a:xfrm>
        </p:spPr>
        <p:txBody>
          <a:bodyPr/>
          <a:lstStyle/>
          <a:p>
            <a:r>
              <a:rPr lang="nl-NL" sz="1800" dirty="0" smtClean="0"/>
              <a:t>Vervoer is relatief makkelijker te bekostigen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4778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52037"/>
              </p:ext>
            </p:extLst>
          </p:nvPr>
        </p:nvGraphicFramePr>
        <p:xfrm>
          <a:off x="531812" y="1981200"/>
          <a:ext cx="9906000" cy="467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5062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Kosten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92701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212" y="1143000"/>
            <a:ext cx="11582400" cy="685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Alleen gevraagd aan en ingevuld door spelers van Toekomstteam en 1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Kosten voor vervoer is makkelijker dan lidmaatschap en uitrusting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6180876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506200" cy="1066800"/>
          </a:xfrm>
        </p:spPr>
        <p:txBody>
          <a:bodyPr/>
          <a:lstStyle/>
          <a:p>
            <a:r>
              <a:rPr lang="nl-NL" b="1" dirty="0" smtClean="0"/>
              <a:t>Ouders – Organisatie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8686800"/>
            <a:ext cx="1547811" cy="180340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119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334375"/>
              </p:ext>
            </p:extLst>
          </p:nvPr>
        </p:nvGraphicFramePr>
        <p:xfrm>
          <a:off x="379412" y="1295400"/>
          <a:ext cx="10896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6562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921247"/>
              </p:ext>
            </p:extLst>
          </p:nvPr>
        </p:nvGraphicFramePr>
        <p:xfrm>
          <a:off x="531812" y="1981200"/>
          <a:ext cx="10210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Organisatie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219200"/>
            <a:ext cx="11582400" cy="76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Alleen gevraagd aan en ingevuld door spelers van Toekomstteam en 1</a:t>
            </a:r>
            <a:r>
              <a:rPr lang="nl-NL" sz="1800" baseline="30000" dirty="0"/>
              <a:t>e</a:t>
            </a:r>
            <a:r>
              <a:rPr lang="nl-NL" sz="1800" dirty="0"/>
              <a:t>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Vervoer is makkelijker te organiseren dan betalingsregeling of club van 100 sponsoren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7335" y="6540500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87653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Tevredenheid Team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119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9825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Bestuur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18143" y="65119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4076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Bestuur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83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1800" dirty="0" smtClean="0"/>
              <a:t>Tevreden over Bestuur in het algemeen en over Bestuur aanspreken</a:t>
            </a:r>
          </a:p>
          <a:p>
            <a:pPr>
              <a:spcBef>
                <a:spcPts val="0"/>
              </a:spcBef>
            </a:pPr>
            <a:r>
              <a:rPr lang="nl-NL" sz="1800" dirty="0" smtClean="0"/>
              <a:t>Beslissingen transparant kan beter</a:t>
            </a:r>
          </a:p>
          <a:p>
            <a:pPr>
              <a:spcBef>
                <a:spcPts val="0"/>
              </a:spcBef>
            </a:pPr>
            <a:r>
              <a:rPr lang="nl-NL" sz="1800" dirty="0" smtClean="0"/>
              <a:t>Ook communicatie -beslissingen en doelstellingen-  en daadkracht kunnen  beter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5373" y="65500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87596"/>
              </p:ext>
            </p:extLst>
          </p:nvPr>
        </p:nvGraphicFramePr>
        <p:xfrm>
          <a:off x="531812" y="2209800"/>
          <a:ext cx="10515600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28082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876975"/>
              </p:ext>
            </p:extLst>
          </p:nvPr>
        </p:nvGraphicFramePr>
        <p:xfrm>
          <a:off x="608012" y="2209800"/>
          <a:ext cx="10222753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Bestuur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5397" y="6527800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32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212" y="1143000"/>
            <a:ext cx="11582400" cy="838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Alleen gevraagd aan en ingevuld door spelers van Toekomstteam en 1</a:t>
            </a:r>
            <a:r>
              <a:rPr lang="nl-NL" sz="1800" baseline="30000" dirty="0"/>
              <a:t>e</a:t>
            </a:r>
            <a:r>
              <a:rPr lang="nl-NL" sz="1800" dirty="0"/>
              <a:t>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Minst tevreden over klachten behandeling, transparante beslissingen en heldere communicatie over doelstellingen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154825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Technische Commissie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33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66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Technische Commissie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857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34</a:t>
            </a:fld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l-NL" sz="1800" dirty="0" smtClean="0"/>
              <a:t>Communicatie </a:t>
            </a:r>
            <a:r>
              <a:rPr lang="nl-NL" sz="1800" dirty="0"/>
              <a:t>-beslissingen en doelstellingen- </a:t>
            </a:r>
            <a:r>
              <a:rPr lang="nl-NL" sz="1800" dirty="0" smtClean="0"/>
              <a:t>en transparante beslissingen kan beter</a:t>
            </a:r>
            <a:endParaRPr lang="nl-NL" sz="1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966819"/>
              </p:ext>
            </p:extLst>
          </p:nvPr>
        </p:nvGraphicFramePr>
        <p:xfrm>
          <a:off x="455612" y="1828800"/>
          <a:ext cx="10896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8325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332475"/>
              </p:ext>
            </p:extLst>
          </p:nvPr>
        </p:nvGraphicFramePr>
        <p:xfrm>
          <a:off x="531812" y="2209800"/>
          <a:ext cx="10363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Technische Commissie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066800"/>
            <a:ext cx="11582400" cy="9906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Alleen gevraagd aan en ingevuld door spelers van Toekomstteam en 1</a:t>
            </a:r>
            <a:r>
              <a:rPr lang="nl-NL" sz="1800" baseline="30000" dirty="0"/>
              <a:t>e</a:t>
            </a:r>
            <a:r>
              <a:rPr lang="nl-NL" sz="1800" dirty="0"/>
              <a:t> Team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Vooral neutrale mening over de Technische Commissie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Bijna geen mee eens/helemaal mee eens</a:t>
            </a:r>
          </a:p>
        </p:txBody>
      </p:sp>
    </p:spTree>
    <p:extLst>
      <p:ext uri="{BB962C8B-B14F-4D97-AF65-F5344CB8AC3E}">
        <p14:creationId xmlns:p14="http://schemas.microsoft.com/office/powerpoint/2010/main" val="28270583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Organisatie Trainingen Volgend Seizoen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851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– Organisatie Trainingen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43000"/>
            <a:ext cx="11582400" cy="7620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Stationnetjes meest populair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Kortere trainingen minst populair</a:t>
            </a: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5397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919649"/>
              </p:ext>
            </p:extLst>
          </p:nvPr>
        </p:nvGraphicFramePr>
        <p:xfrm>
          <a:off x="455612" y="1981201"/>
          <a:ext cx="10666413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7425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306897"/>
              </p:ext>
            </p:extLst>
          </p:nvPr>
        </p:nvGraphicFramePr>
        <p:xfrm>
          <a:off x="608012" y="2057400"/>
          <a:ext cx="10176342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Organisatie Trainingen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143000"/>
            <a:ext cx="11506200" cy="685800"/>
          </a:xfrm>
        </p:spPr>
        <p:txBody>
          <a:bodyPr/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Spelers zijn iets minder tevreden over trainingen dan ouders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Ochtendijs en Stationnetjes meest populair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Minder trainingen en kortere trainingen minst populair</a:t>
            </a:r>
          </a:p>
          <a:p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64154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17997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pPr algn="ctr"/>
            <a:r>
              <a:rPr lang="nl-NL" b="1" dirty="0" smtClean="0"/>
              <a:t>Lid Blijven ?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39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83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53957"/>
              </p:ext>
            </p:extLst>
          </p:nvPr>
        </p:nvGraphicFramePr>
        <p:xfrm>
          <a:off x="608012" y="2181225"/>
          <a:ext cx="10744200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06200" cy="1066800"/>
          </a:xfrm>
        </p:spPr>
        <p:txBody>
          <a:bodyPr/>
          <a:lstStyle/>
          <a:p>
            <a:r>
              <a:rPr lang="nl-NL" b="1" dirty="0" smtClean="0"/>
              <a:t>Tevredenheid Team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066800"/>
            <a:ext cx="11582400" cy="990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Gemiddeld:  </a:t>
            </a:r>
            <a:r>
              <a:rPr lang="nl-NL" sz="1800" dirty="0" smtClean="0">
                <a:solidFill>
                  <a:srgbClr val="3366FF"/>
                </a:solidFill>
              </a:rPr>
              <a:t>7,3 (ouders)  </a:t>
            </a:r>
            <a:r>
              <a:rPr lang="nl-NL" sz="1800" dirty="0" smtClean="0">
                <a:solidFill>
                  <a:srgbClr val="FF6600"/>
                </a:solidFill>
              </a:rPr>
              <a:t>/  7,0 (spelers)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Voor de ouders is </a:t>
            </a:r>
            <a:r>
              <a:rPr lang="nl-NL" sz="1800" dirty="0" smtClean="0"/>
              <a:t>onderlinge </a:t>
            </a:r>
            <a:r>
              <a:rPr lang="nl-NL" sz="1800" dirty="0"/>
              <a:t>sfeer meest van invloed, gevolgd door prestaties en </a:t>
            </a:r>
            <a:r>
              <a:rPr lang="nl-NL" sz="1800" dirty="0" smtClean="0"/>
              <a:t>teamindeling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Voor </a:t>
            </a:r>
            <a:r>
              <a:rPr lang="nl-NL" sz="1800" dirty="0"/>
              <a:t>de spelers is </a:t>
            </a:r>
            <a:r>
              <a:rPr lang="nl-NL" sz="1800" dirty="0" smtClean="0"/>
              <a:t>teamindeling </a:t>
            </a:r>
            <a:r>
              <a:rPr lang="nl-NL" sz="1800" dirty="0"/>
              <a:t>veruit het belangrijkst, gevolgd door sfeer ouders en </a:t>
            </a:r>
            <a:r>
              <a:rPr lang="nl-NL" sz="1800" dirty="0" smtClean="0"/>
              <a:t>prestaties</a:t>
            </a: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51801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812" y="1752600"/>
            <a:ext cx="5561013" cy="4943475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Redenen om niet te blijven: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Te grote teams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Kwaliteit </a:t>
            </a:r>
            <a:r>
              <a:rPr lang="nl-NL" sz="1800" dirty="0"/>
              <a:t>van </a:t>
            </a:r>
            <a:r>
              <a:rPr lang="nl-NL" sz="1800" dirty="0" smtClean="0"/>
              <a:t>trainingen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Spelen </a:t>
            </a:r>
            <a:r>
              <a:rPr lang="nl-NL" sz="1800" dirty="0"/>
              <a:t>om te </a:t>
            </a:r>
            <a:r>
              <a:rPr lang="nl-NL" sz="1800" dirty="0" smtClean="0"/>
              <a:t>winnen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Weinig ijstijd/Kinderen </a:t>
            </a:r>
            <a:r>
              <a:rPr lang="nl-NL" sz="1800" dirty="0"/>
              <a:t>op de </a:t>
            </a:r>
            <a:r>
              <a:rPr lang="nl-NL" sz="1800" dirty="0" smtClean="0"/>
              <a:t>bank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Situatie Toekomstteam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Geen </a:t>
            </a:r>
            <a:r>
              <a:rPr lang="nl-NL" sz="1800" dirty="0"/>
              <a:t>gemengde trainingen met pro </a:t>
            </a:r>
            <a:endParaRPr lang="nl-NL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Redenen om te blijven: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Plezier in de </a:t>
            </a:r>
            <a:r>
              <a:rPr lang="nl-NL" sz="1800" dirty="0" smtClean="0"/>
              <a:t>sport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Samenspelen </a:t>
            </a:r>
            <a:r>
              <a:rPr lang="nl-NL" sz="1800" dirty="0"/>
              <a:t>met </a:t>
            </a:r>
            <a:r>
              <a:rPr lang="nl-NL" sz="1800" dirty="0" smtClean="0"/>
              <a:t>vrienden / medespelers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Leuk </a:t>
            </a:r>
            <a:r>
              <a:rPr lang="nl-NL" sz="1800" dirty="0" smtClean="0"/>
              <a:t>team, maar niet te groot worden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Trainingen/Trainers/coach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Leuke vereniging/beste </a:t>
            </a:r>
            <a:r>
              <a:rPr lang="nl-NL" sz="1800" dirty="0" smtClean="0"/>
              <a:t>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Ouders onderling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Weinig </a:t>
            </a:r>
            <a:r>
              <a:rPr lang="nl-NL" sz="1800" dirty="0"/>
              <a:t>andere </a:t>
            </a:r>
            <a:r>
              <a:rPr lang="nl-NL" sz="1800" dirty="0" smtClean="0"/>
              <a:t>alternatieven</a:t>
            </a:r>
            <a:endParaRPr lang="nl-NL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658600" cy="1066800"/>
          </a:xfrm>
        </p:spPr>
        <p:txBody>
          <a:bodyPr/>
          <a:lstStyle/>
          <a:p>
            <a:r>
              <a:rPr lang="nl-NL" b="1" dirty="0" smtClean="0"/>
              <a:t>Ouders – Lid Blijven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5637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40</a:t>
            </a:fld>
            <a:endParaRPr lang="nl-N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201921"/>
              </p:ext>
            </p:extLst>
          </p:nvPr>
        </p:nvGraphicFramePr>
        <p:xfrm>
          <a:off x="227012" y="1752599"/>
          <a:ext cx="6324600" cy="510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03212" y="1219200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>
                <a:latin typeface="+mn-lt"/>
              </a:rPr>
              <a:t>Merendeel blijft wel, 70% zekerheid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68760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6586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Lid Blijven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7811" y="838200"/>
            <a:ext cx="5561013" cy="5867400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Redenen om niet te blijven: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Niet spelen in een team met 15+ spelers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Coaching </a:t>
            </a:r>
            <a:r>
              <a:rPr lang="nl-NL" sz="1800" dirty="0"/>
              <a:t>en </a:t>
            </a:r>
            <a:r>
              <a:rPr lang="nl-NL" sz="1800" dirty="0" smtClean="0"/>
              <a:t>trainingen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Wil een goed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Geen uitzicht op U-team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Financieel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Afhankelijk van: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Ik wil weten wie coach wordt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Afhankelijk van de richting waarin het bestuur en de ambities van het team </a:t>
            </a:r>
            <a:r>
              <a:rPr lang="nl-NL" sz="1800" dirty="0" smtClean="0"/>
              <a:t>gaan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Wil graag spelen voor resultaat</a:t>
            </a:r>
            <a:endParaRPr lang="nl-NL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1800" b="1" u="sng" dirty="0" smtClean="0"/>
              <a:t>Redenen om te blijven: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Leukste </a:t>
            </a:r>
            <a:r>
              <a:rPr lang="nl-NL" sz="1800" dirty="0" smtClean="0"/>
              <a:t>sport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Het team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Gezellig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Goede </a:t>
            </a:r>
            <a:r>
              <a:rPr lang="nl-NL" sz="1800" dirty="0" smtClean="0"/>
              <a:t>trainingen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/>
              <a:t>Leuke </a:t>
            </a:r>
            <a:r>
              <a:rPr lang="nl-NL" sz="1800" dirty="0" smtClean="0"/>
              <a:t>club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Bereikbaarheid</a:t>
            </a:r>
            <a:endParaRPr lang="nl-NL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800" dirty="0" smtClean="0"/>
              <a:t>Mijn vrienden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2863"/>
              </p:ext>
            </p:extLst>
          </p:nvPr>
        </p:nvGraphicFramePr>
        <p:xfrm>
          <a:off x="227012" y="1905000"/>
          <a:ext cx="6019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379412" y="1143000"/>
            <a:ext cx="11809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55 % blijft zeker, 35 % waarschijnlijk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Grote teams is de grootste zorg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2166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27012" y="5195034"/>
            <a:ext cx="1158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0" b="1" dirty="0" smtClean="0"/>
              <a:t>ENQUETE 2016</a:t>
            </a:r>
            <a:endParaRPr lang="nl-NL" sz="10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4552612" y="7556500"/>
            <a:ext cx="8556625" cy="5207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02267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42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381000"/>
            <a:ext cx="5867400" cy="48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018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506200" cy="1066800"/>
          </a:xfrm>
        </p:spPr>
        <p:txBody>
          <a:bodyPr/>
          <a:lstStyle/>
          <a:p>
            <a:pPr algn="ctr"/>
            <a:r>
              <a:rPr lang="nl-NL" b="1" dirty="0" smtClean="0"/>
              <a:t>Coach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4639" y="65246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134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519210"/>
              </p:ext>
            </p:extLst>
          </p:nvPr>
        </p:nvGraphicFramePr>
        <p:xfrm>
          <a:off x="0" y="2133600"/>
          <a:ext cx="11885612" cy="458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2" y="0"/>
            <a:ext cx="11582400" cy="1066800"/>
          </a:xfrm>
        </p:spPr>
        <p:txBody>
          <a:bodyPr/>
          <a:lstStyle/>
          <a:p>
            <a:r>
              <a:rPr lang="nl-NL" b="1" dirty="0"/>
              <a:t>Ouders – Tevredenheid </a:t>
            </a:r>
            <a:r>
              <a:rPr lang="nl-NL" b="1" dirty="0" smtClean="0"/>
              <a:t>Coach</a:t>
            </a:r>
            <a:endParaRPr lang="nl-NL" b="1" dirty="0"/>
          </a:p>
        </p:txBody>
      </p:sp>
      <p:sp>
        <p:nvSpPr>
          <p:cNvPr id="2" name="Tekstvak 1"/>
          <p:cNvSpPr txBox="1"/>
          <p:nvPr/>
        </p:nvSpPr>
        <p:spPr>
          <a:xfrm>
            <a:off x="379412" y="1066800"/>
            <a:ext cx="1150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>
                <a:latin typeface="+mn-lt"/>
              </a:rPr>
              <a:t>Relatief belangrijk voor tevredenheid coach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Meest belangrijk voor ouders: Duidelijke aanwijzingen, Beste uit spelers, Plezier, Individuele feedback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Minst belangrijk voor ouders: Vooral winnen en evenveel ijstijd</a:t>
            </a:r>
          </a:p>
        </p:txBody>
      </p:sp>
    </p:spTree>
    <p:extLst>
      <p:ext uri="{BB962C8B-B14F-4D97-AF65-F5344CB8AC3E}">
        <p14:creationId xmlns:p14="http://schemas.microsoft.com/office/powerpoint/2010/main" val="9359272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783794"/>
              </p:ext>
            </p:extLst>
          </p:nvPr>
        </p:nvGraphicFramePr>
        <p:xfrm>
          <a:off x="303212" y="2438400"/>
          <a:ext cx="1150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06200" cy="1066800"/>
          </a:xfrm>
        </p:spPr>
        <p:txBody>
          <a:bodyPr/>
          <a:lstStyle/>
          <a:p>
            <a:r>
              <a:rPr lang="nl-NL" b="1" dirty="0" smtClean="0">
                <a:solidFill>
                  <a:srgbClr val="FF6600"/>
                </a:solidFill>
              </a:rPr>
              <a:t>Spelers – Tevredenheid Coach</a:t>
            </a:r>
            <a:endParaRPr lang="nl-NL" b="1" dirty="0">
              <a:solidFill>
                <a:srgbClr val="FF66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03212" y="1143000"/>
            <a:ext cx="11885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+mn-lt"/>
              </a:rPr>
              <a:t>Relatief belangrijk voor Tevredenheid </a:t>
            </a:r>
            <a:r>
              <a:rPr lang="nl-NL" sz="1800" dirty="0" smtClean="0">
                <a:latin typeface="+mn-lt"/>
              </a:rPr>
              <a:t>Coach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Meest belangrijk: Beste uit spelers, Duidelijke aanwijzingen, Uitleg aanpak wedstrijden, Plezier</a:t>
            </a: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Minst belangrijk: Evenveel ijstijd, Vooral winnen</a:t>
            </a:r>
            <a:endParaRPr lang="nl-NL" sz="1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l-NL" sz="1800" dirty="0" smtClean="0">
                <a:latin typeface="+mn-lt"/>
              </a:rPr>
              <a:t>Opvallend: Spelers vinden Uitleg aanpak wedstrijden veel belangrijker dan ouders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1385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76200"/>
            <a:ext cx="11506200" cy="1066800"/>
          </a:xfrm>
        </p:spPr>
        <p:txBody>
          <a:bodyPr/>
          <a:lstStyle/>
          <a:p>
            <a:pPr algn="ctr"/>
            <a:r>
              <a:rPr lang="nl-NL" b="1" dirty="0" smtClean="0"/>
              <a:t>Teamleider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373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5" name="AutoShape 2" descr="Afbeeldingsresultaat voor amstel tij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http://www.amsteltijgers.nl/wp-content/uploads/2015/08/AmstelTijgers2014-2015web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676400"/>
            <a:ext cx="5638800" cy="468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6004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026158"/>
              </p:ext>
            </p:extLst>
          </p:nvPr>
        </p:nvGraphicFramePr>
        <p:xfrm>
          <a:off x="6399212" y="2057400"/>
          <a:ext cx="54102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1066800"/>
          </a:xfrm>
        </p:spPr>
        <p:txBody>
          <a:bodyPr/>
          <a:lstStyle/>
          <a:p>
            <a:r>
              <a:rPr lang="nl-NL" b="1" dirty="0" smtClean="0"/>
              <a:t>Ouders en Spelers – Teamleider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3812" y="4159250"/>
            <a:ext cx="6094412" cy="5397500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nl-NL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82338" y="6511925"/>
            <a:ext cx="1106487" cy="320675"/>
          </a:xfrm>
        </p:spPr>
        <p:txBody>
          <a:bodyPr/>
          <a:lstStyle/>
          <a:p>
            <a:pPr>
              <a:defRPr/>
            </a:pPr>
            <a:fld id="{7346410B-E47C-494B-B991-2EB446E0E029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657435"/>
              </p:ext>
            </p:extLst>
          </p:nvPr>
        </p:nvGraphicFramePr>
        <p:xfrm>
          <a:off x="303212" y="2057400"/>
          <a:ext cx="5410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370893" y="1066800"/>
            <a:ext cx="118094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1800" dirty="0" smtClean="0">
                <a:latin typeface="+mn-lt"/>
              </a:rPr>
              <a:t>Spelers uit hogere teams willen </a:t>
            </a:r>
            <a:r>
              <a:rPr lang="nl-NL" sz="1800" dirty="0">
                <a:latin typeface="+mn-lt"/>
              </a:rPr>
              <a:t>ook op de hoogte gebracht worden van wedstijden en </a:t>
            </a:r>
            <a:r>
              <a:rPr lang="nl-NL" sz="1800" dirty="0" smtClean="0">
                <a:latin typeface="+mn-lt"/>
              </a:rPr>
              <a:t>toernooien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>
                <a:latin typeface="+mn-lt"/>
              </a:rPr>
              <a:t>Teamleiders </a:t>
            </a:r>
            <a:r>
              <a:rPr lang="nl-NL" sz="1800" dirty="0">
                <a:latin typeface="+mn-lt"/>
              </a:rPr>
              <a:t>hebben behoefte aan een handleiding voor hun taken</a:t>
            </a:r>
          </a:p>
          <a:p>
            <a:pPr marL="342900" indent="-342900">
              <a:buFont typeface="Arial"/>
              <a:buChar char="•"/>
            </a:pPr>
            <a:endParaRPr lang="nl-NL" sz="1800" dirty="0" smtClean="0">
              <a:latin typeface="+mn-lt"/>
            </a:endParaRPr>
          </a:p>
          <a:p>
            <a:pPr marL="342900" indent="-342900">
              <a:buFont typeface="Arial"/>
              <a:buChar char="•"/>
            </a:pPr>
            <a:endParaRPr lang="nl-NL" sz="1000" dirty="0" smtClean="0">
              <a:latin typeface="+mn-lt"/>
            </a:endParaRPr>
          </a:p>
          <a:p>
            <a:pPr lvl="3" indent="0"/>
            <a:r>
              <a:rPr lang="nl-NL" sz="1800" dirty="0" smtClean="0">
                <a:latin typeface="+mn-lt"/>
              </a:rPr>
              <a:t>		Ouders					Spelers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6618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  <a:fontScheme name="Century Gothic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80000" r="-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30000" t="30000" r="70000" b="10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25afebf3-2032-4852-8801-29f59ff9dc0f" xsi:nil="true"/>
    <PublishingExpirationDate xmlns="http://schemas.microsoft.com/sharepoint/v3" xsi:nil="true"/>
    <PublishingStartDate xmlns="http://schemas.microsoft.com/sharepoint/v3" xsi:nil="true"/>
    <Category xmlns="25afebf3-2032-4852-8801-29f59ff9dc0f">Lesson Slides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00C006DF6984FB8D8B9383E78FDAA" ma:contentTypeVersion="6" ma:contentTypeDescription="Create a new document." ma:contentTypeScope="" ma:versionID="fa4ef47c67bbeceb96e08777859df03d">
  <xsd:schema xmlns:xsd="http://www.w3.org/2001/XMLSchema" xmlns:xs="http://www.w3.org/2001/XMLSchema" xmlns:p="http://schemas.microsoft.com/office/2006/metadata/properties" xmlns:ns1="http://schemas.microsoft.com/sharepoint/v3" xmlns:ns2="25afebf3-2032-4852-8801-29f59ff9dc0f" targetNamespace="http://schemas.microsoft.com/office/2006/metadata/properties" ma:root="true" ma:fieldsID="f5676380be3dc04d3e9e3a4f6642686c" ns1:_="" ns2:_="">
    <xsd:import namespace="http://schemas.microsoft.com/sharepoint/v3"/>
    <xsd:import namespace="25afebf3-2032-4852-8801-29f59ff9dc0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ategory" minOccurs="0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febf3-2032-4852-8801-29f59ff9dc0f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default="Course material" ma:internalName="Category">
      <xsd:simpleType>
        <xsd:union memberTypes="dms:Text">
          <xsd:simpleType>
            <xsd:restriction base="dms:Choice">
              <xsd:enumeration value="Manuals"/>
              <xsd:enumeration value="Assignments"/>
              <xsd:enumeration value="Presentations"/>
              <xsd:enumeration value="Course material"/>
            </xsd:restriction>
          </xsd:simpleType>
        </xsd:union>
      </xsd:simpleType>
    </xsd:element>
    <xsd:element name="Notes0" ma:index="7" nillable="true" ma:displayName="Not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6D1BA-8ED2-4E42-ABF5-3791C083E3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4F85DD-2319-4A30-A766-2CC7EAC9E2F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5afebf3-2032-4852-8801-29f59ff9dc0f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11F34E-AA41-4E06-89AF-7381A9253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5afebf3-2032-4852-8801-29f59ff9d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1181</Words>
  <Application>Microsoft Macintosh PowerPoint</Application>
  <PresentationFormat>Aangepast</PresentationFormat>
  <Paragraphs>312</Paragraphs>
  <Slides>42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Books 16x9</vt:lpstr>
      <vt:lpstr>PowerPoint-presentatie</vt:lpstr>
      <vt:lpstr>Enquête onder ouders/spelers</vt:lpstr>
      <vt:lpstr>Tevredenheid Team</vt:lpstr>
      <vt:lpstr>Tevredenheid Team</vt:lpstr>
      <vt:lpstr>Coach</vt:lpstr>
      <vt:lpstr>Ouders – Tevredenheid Coach</vt:lpstr>
      <vt:lpstr>Spelers – Tevredenheid Coach</vt:lpstr>
      <vt:lpstr>Teamleider</vt:lpstr>
      <vt:lpstr>Ouders en Spelers – Teamleider</vt:lpstr>
      <vt:lpstr>Trainingen</vt:lpstr>
      <vt:lpstr>Ouders - Trainingen</vt:lpstr>
      <vt:lpstr>Spelers – Trainingen</vt:lpstr>
      <vt:lpstr>Ouders – Trainingen</vt:lpstr>
      <vt:lpstr>Spelers – Trainingen</vt:lpstr>
      <vt:lpstr>Trainingsprogramma</vt:lpstr>
      <vt:lpstr>Ouders – Trainingsprogramma</vt:lpstr>
      <vt:lpstr>Spelers – Trainingsprogramma</vt:lpstr>
      <vt:lpstr>Spelers – Voldoende Trainingsprogramma</vt:lpstr>
      <vt:lpstr>Spelers – Mist in Trainingsprogramma</vt:lpstr>
      <vt:lpstr>Vereniging</vt:lpstr>
      <vt:lpstr>Ouders – Tevredenheid Vereniging</vt:lpstr>
      <vt:lpstr>Spelers – Tevredenheid Vereniging</vt:lpstr>
      <vt:lpstr>Ouders – Imago Vereniging</vt:lpstr>
      <vt:lpstr>Spelers – Imago Vereniging</vt:lpstr>
      <vt:lpstr>Kosten + Organisatie</vt:lpstr>
      <vt:lpstr>Ouders – Kosten</vt:lpstr>
      <vt:lpstr>Spelers – Kosten</vt:lpstr>
      <vt:lpstr>Ouders – Organisatie</vt:lpstr>
      <vt:lpstr>Spelers – Organisatie</vt:lpstr>
      <vt:lpstr>Bestuur</vt:lpstr>
      <vt:lpstr>Ouders – Bestuur</vt:lpstr>
      <vt:lpstr>Spelers – Bestuur</vt:lpstr>
      <vt:lpstr>Technische Commissie</vt:lpstr>
      <vt:lpstr>Ouders – Technische Commissie</vt:lpstr>
      <vt:lpstr>Spelers – Technische Commissie</vt:lpstr>
      <vt:lpstr>Organisatie Trainingen Volgend Seizoen</vt:lpstr>
      <vt:lpstr>Ouders – Organisatie Trainingen</vt:lpstr>
      <vt:lpstr>Spelers – Organisatie Trainingen</vt:lpstr>
      <vt:lpstr>Lid Blijven ?</vt:lpstr>
      <vt:lpstr>Ouders – Lid Blijven</vt:lpstr>
      <vt:lpstr>Spelers – Lid Blijven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modified xsi:type="dcterms:W3CDTF">2016-06-12T19:07:55Z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  <property fmtid="{D5CDD505-2E9C-101B-9397-08002B2CF9AE}" pid="3" name="ContentTypeId">
    <vt:lpwstr>0x01010083200C006DF6984FB8D8B9383E78FDAA</vt:lpwstr>
  </property>
</Properties>
</file>